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60" r:id="rId2"/>
    <p:sldId id="1686" r:id="rId3"/>
    <p:sldId id="1804" r:id="rId4"/>
    <p:sldId id="1805" r:id="rId5"/>
    <p:sldId id="1806" r:id="rId6"/>
    <p:sldId id="1807" r:id="rId7"/>
    <p:sldId id="1808" r:id="rId8"/>
    <p:sldId id="1840" r:id="rId9"/>
    <p:sldId id="1809" r:id="rId10"/>
    <p:sldId id="1842" r:id="rId11"/>
    <p:sldId id="1810" r:id="rId12"/>
    <p:sldId id="1845" r:id="rId13"/>
    <p:sldId id="1811" r:id="rId14"/>
    <p:sldId id="1847" r:id="rId15"/>
    <p:sldId id="1812" r:id="rId16"/>
    <p:sldId id="1813" r:id="rId17"/>
    <p:sldId id="1848" r:id="rId18"/>
    <p:sldId id="1814" r:id="rId19"/>
    <p:sldId id="1850" r:id="rId20"/>
    <p:sldId id="1815" r:id="rId21"/>
    <p:sldId id="1851" r:id="rId22"/>
    <p:sldId id="1817" r:id="rId23"/>
    <p:sldId id="1853" r:id="rId24"/>
    <p:sldId id="1818" r:id="rId25"/>
    <p:sldId id="1819" r:id="rId26"/>
    <p:sldId id="1849" r:id="rId27"/>
    <p:sldId id="1820" r:id="rId28"/>
    <p:sldId id="1821" r:id="rId29"/>
    <p:sldId id="1823" r:id="rId30"/>
    <p:sldId id="1854" r:id="rId31"/>
    <p:sldId id="1824" r:id="rId32"/>
    <p:sldId id="1825" r:id="rId33"/>
    <p:sldId id="1857" r:id="rId34"/>
    <p:sldId id="1822" r:id="rId35"/>
    <p:sldId id="1826" r:id="rId36"/>
    <p:sldId id="1855" r:id="rId37"/>
    <p:sldId id="1827" r:id="rId38"/>
    <p:sldId id="1856" r:id="rId39"/>
    <p:sldId id="1802" r:id="rId40"/>
    <p:sldId id="1803" r:id="rId41"/>
    <p:sldId id="1339" r:id="rId42"/>
  </p:sldIdLst>
  <p:sldSz cx="9906000" cy="6858000" type="A4"/>
  <p:notesSz cx="9926638" cy="6797675"/>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3669">
          <p15:clr>
            <a:srgbClr val="A4A3A4"/>
          </p15:clr>
        </p15:guide>
        <p15:guide id="2" orient="horz" pos="1804">
          <p15:clr>
            <a:srgbClr val="A4A3A4"/>
          </p15:clr>
        </p15:guide>
        <p15:guide id="3" pos="6091">
          <p15:clr>
            <a:srgbClr val="A4A3A4"/>
          </p15:clr>
        </p15:guide>
        <p15:guide id="4" pos="710">
          <p15:clr>
            <a:srgbClr val="A4A3A4"/>
          </p15:clr>
        </p15:guide>
        <p15:guide id="5" pos="1209">
          <p15:clr>
            <a:srgbClr val="A4A3A4"/>
          </p15:clr>
        </p15:guide>
        <p15:guide id="6" pos="5141">
          <p15:clr>
            <a:srgbClr val="A4A3A4"/>
          </p15:clr>
        </p15:guide>
        <p15:guide id="7" pos="5196">
          <p15:clr>
            <a:srgbClr val="A4A3A4"/>
          </p15:clr>
        </p15:guide>
      </p15:sldGuideLst>
    </p:ext>
    <p:ext uri="{2D200454-40CA-4A62-9FC3-DE9A4176ACB9}">
      <p15:notesGuideLst xmlns:p15="http://schemas.microsoft.com/office/powerpoint/2012/main" xmlns="">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9C9"/>
    <a:srgbClr val="800000"/>
    <a:srgbClr val="FF6600"/>
    <a:srgbClr val="E1120D"/>
    <a:srgbClr val="FFE1E1"/>
    <a:srgbClr val="FFCCCC"/>
    <a:srgbClr val="CCFFCC"/>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7" autoAdjust="0"/>
    <p:restoredTop sz="94660" autoAdjust="0"/>
  </p:normalViewPr>
  <p:slideViewPr>
    <p:cSldViewPr snapToGrid="0">
      <p:cViewPr>
        <p:scale>
          <a:sx n="120" d="100"/>
          <a:sy n="120" d="100"/>
        </p:scale>
        <p:origin x="-678" y="-48"/>
      </p:cViewPr>
      <p:guideLst>
        <p:guide orient="horz" pos="3669"/>
        <p:guide orient="horz" pos="1804"/>
        <p:guide pos="6091"/>
        <p:guide pos="710"/>
        <p:guide pos="1209"/>
        <p:guide pos="5141"/>
        <p:guide pos="51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318"/>
    </p:cViewPr>
  </p:sorterViewPr>
  <p:notesViewPr>
    <p:cSldViewPr snapToGrid="0">
      <p:cViewPr varScale="1">
        <p:scale>
          <a:sx n="73" d="100"/>
          <a:sy n="73" d="100"/>
        </p:scale>
        <p:origin x="-2448" y="-108"/>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42" name="Rectangle 2"/>
          <p:cNvSpPr>
            <a:spLocks noGrp="1" noChangeArrowheads="1"/>
          </p:cNvSpPr>
          <p:nvPr>
            <p:ph type="hdr" sz="quarter"/>
          </p:nvPr>
        </p:nvSpPr>
        <p:spPr bwMode="auto">
          <a:xfrm>
            <a:off x="0" y="0"/>
            <a:ext cx="4261246" cy="354276"/>
          </a:xfrm>
          <a:prstGeom prst="rect">
            <a:avLst/>
          </a:prstGeom>
          <a:noFill/>
          <a:ln w="9525">
            <a:noFill/>
            <a:miter lim="800000"/>
            <a:headEnd/>
            <a:tailEnd/>
          </a:ln>
          <a:effectLst/>
        </p:spPr>
        <p:txBody>
          <a:bodyPr vert="horz" wrap="square" lIns="88878" tIns="44439" rIns="88878" bIns="44439" numCol="1" anchor="t" anchorCtr="0" compatLnSpc="1">
            <a:prstTxWarp prst="textNoShape">
              <a:avLst/>
            </a:prstTxWarp>
          </a:bodyPr>
          <a:lstStyle>
            <a:lvl1pPr defTabSz="889395">
              <a:defRPr sz="1100">
                <a:latin typeface="Arial" charset="0"/>
                <a:cs typeface="+mn-cs"/>
              </a:defRPr>
            </a:lvl1pPr>
          </a:lstStyle>
          <a:p>
            <a:pPr>
              <a:defRPr/>
            </a:pPr>
            <a:endParaRPr lang="en-GB"/>
          </a:p>
        </p:txBody>
      </p:sp>
      <p:sp>
        <p:nvSpPr>
          <p:cNvPr id="419843" name="Rectangle 3"/>
          <p:cNvSpPr>
            <a:spLocks noGrp="1" noChangeArrowheads="1"/>
          </p:cNvSpPr>
          <p:nvPr>
            <p:ph type="dt" sz="quarter" idx="1"/>
          </p:nvPr>
        </p:nvSpPr>
        <p:spPr bwMode="auto">
          <a:xfrm>
            <a:off x="5647647" y="0"/>
            <a:ext cx="4259026" cy="354276"/>
          </a:xfrm>
          <a:prstGeom prst="rect">
            <a:avLst/>
          </a:prstGeom>
          <a:noFill/>
          <a:ln w="9525">
            <a:noFill/>
            <a:miter lim="800000"/>
            <a:headEnd/>
            <a:tailEnd/>
          </a:ln>
          <a:effectLst/>
        </p:spPr>
        <p:txBody>
          <a:bodyPr vert="horz" wrap="square" lIns="88878" tIns="44439" rIns="88878" bIns="44439" numCol="1" anchor="t" anchorCtr="0" compatLnSpc="1">
            <a:prstTxWarp prst="textNoShape">
              <a:avLst/>
            </a:prstTxWarp>
          </a:bodyPr>
          <a:lstStyle>
            <a:lvl1pPr algn="r" defTabSz="889395">
              <a:defRPr sz="1100">
                <a:latin typeface="Arial" charset="0"/>
                <a:cs typeface="+mn-cs"/>
              </a:defRPr>
            </a:lvl1pPr>
          </a:lstStyle>
          <a:p>
            <a:pPr>
              <a:defRPr/>
            </a:pPr>
            <a:endParaRPr lang="en-GB"/>
          </a:p>
        </p:txBody>
      </p:sp>
      <p:sp>
        <p:nvSpPr>
          <p:cNvPr id="419844" name="Rectangle 4"/>
          <p:cNvSpPr>
            <a:spLocks noGrp="1" noChangeArrowheads="1"/>
          </p:cNvSpPr>
          <p:nvPr>
            <p:ph type="ftr" sz="quarter" idx="2"/>
          </p:nvPr>
        </p:nvSpPr>
        <p:spPr bwMode="auto">
          <a:xfrm>
            <a:off x="0" y="6478194"/>
            <a:ext cx="4261246" cy="304720"/>
          </a:xfrm>
          <a:prstGeom prst="rect">
            <a:avLst/>
          </a:prstGeom>
          <a:noFill/>
          <a:ln w="9525">
            <a:noFill/>
            <a:miter lim="800000"/>
            <a:headEnd/>
            <a:tailEnd/>
          </a:ln>
          <a:effectLst/>
        </p:spPr>
        <p:txBody>
          <a:bodyPr vert="horz" wrap="square" lIns="88878" tIns="44439" rIns="88878" bIns="44439" numCol="1" anchor="b" anchorCtr="0" compatLnSpc="1">
            <a:prstTxWarp prst="textNoShape">
              <a:avLst/>
            </a:prstTxWarp>
          </a:bodyPr>
          <a:lstStyle>
            <a:lvl1pPr defTabSz="889395">
              <a:defRPr sz="1100">
                <a:latin typeface="Arial" charset="0"/>
                <a:cs typeface="+mn-cs"/>
              </a:defRPr>
            </a:lvl1pPr>
          </a:lstStyle>
          <a:p>
            <a:pPr>
              <a:defRPr/>
            </a:pPr>
            <a:endParaRPr lang="en-GB"/>
          </a:p>
        </p:txBody>
      </p:sp>
      <p:sp>
        <p:nvSpPr>
          <p:cNvPr id="419845" name="Rectangle 5"/>
          <p:cNvSpPr>
            <a:spLocks noGrp="1" noChangeArrowheads="1"/>
          </p:cNvSpPr>
          <p:nvPr>
            <p:ph type="sldNum" sz="quarter" idx="3"/>
          </p:nvPr>
        </p:nvSpPr>
        <p:spPr bwMode="auto">
          <a:xfrm>
            <a:off x="5647647" y="6478194"/>
            <a:ext cx="4259026" cy="304720"/>
          </a:xfrm>
          <a:prstGeom prst="rect">
            <a:avLst/>
          </a:prstGeom>
          <a:noFill/>
          <a:ln w="9525">
            <a:noFill/>
            <a:miter lim="800000"/>
            <a:headEnd/>
            <a:tailEnd/>
          </a:ln>
          <a:effectLst/>
        </p:spPr>
        <p:txBody>
          <a:bodyPr vert="horz" wrap="square" lIns="88878" tIns="44439" rIns="88878" bIns="44439" numCol="1" anchor="b" anchorCtr="0" compatLnSpc="1">
            <a:prstTxWarp prst="textNoShape">
              <a:avLst/>
            </a:prstTxWarp>
          </a:bodyPr>
          <a:lstStyle>
            <a:lvl1pPr algn="r" defTabSz="889395">
              <a:defRPr sz="1100">
                <a:latin typeface="Arial" charset="0"/>
                <a:cs typeface="+mn-cs"/>
              </a:defRPr>
            </a:lvl1pPr>
          </a:lstStyle>
          <a:p>
            <a:pPr>
              <a:defRPr/>
            </a:pPr>
            <a:fld id="{90769FF7-C938-4DAE-8524-E2D47A23D01A}" type="slidenum">
              <a:rPr lang="en-GB"/>
              <a:pPr>
                <a:defRPr/>
              </a:pPr>
              <a:t>‹Nº›</a:t>
            </a:fld>
            <a:endParaRPr lang="en-GB"/>
          </a:p>
        </p:txBody>
      </p:sp>
    </p:spTree>
    <p:extLst>
      <p:ext uri="{BB962C8B-B14F-4D97-AF65-F5344CB8AC3E}">
        <p14:creationId xmlns:p14="http://schemas.microsoft.com/office/powerpoint/2010/main" val="2391620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301173" cy="340569"/>
          </a:xfrm>
          <a:prstGeom prst="rect">
            <a:avLst/>
          </a:prstGeom>
          <a:noFill/>
          <a:ln w="9525">
            <a:noFill/>
            <a:miter lim="800000"/>
            <a:headEnd/>
            <a:tailEnd/>
          </a:ln>
          <a:effectLst/>
        </p:spPr>
        <p:txBody>
          <a:bodyPr vert="horz" wrap="square" lIns="92112" tIns="46057" rIns="92112" bIns="46057" numCol="1" anchor="t" anchorCtr="0" compatLnSpc="1">
            <a:prstTxWarp prst="textNoShape">
              <a:avLst/>
            </a:prstTxWarp>
          </a:bodyPr>
          <a:lstStyle>
            <a:lvl1pPr>
              <a:defRPr sz="1100">
                <a:latin typeface="Arial" charset="0"/>
                <a:cs typeface="+mn-cs"/>
              </a:defRPr>
            </a:lvl1pPr>
          </a:lstStyle>
          <a:p>
            <a:pPr>
              <a:defRPr/>
            </a:pPr>
            <a:endParaRPr lang="es-ES"/>
          </a:p>
        </p:txBody>
      </p:sp>
      <p:sp>
        <p:nvSpPr>
          <p:cNvPr id="3075" name="Rectangle 3"/>
          <p:cNvSpPr>
            <a:spLocks noGrp="1" noChangeArrowheads="1"/>
          </p:cNvSpPr>
          <p:nvPr>
            <p:ph type="dt" idx="1"/>
          </p:nvPr>
        </p:nvSpPr>
        <p:spPr bwMode="auto">
          <a:xfrm>
            <a:off x="5621029" y="1"/>
            <a:ext cx="4303392" cy="340569"/>
          </a:xfrm>
          <a:prstGeom prst="rect">
            <a:avLst/>
          </a:prstGeom>
          <a:noFill/>
          <a:ln w="9525">
            <a:noFill/>
            <a:miter lim="800000"/>
            <a:headEnd/>
            <a:tailEnd/>
          </a:ln>
          <a:effectLst/>
        </p:spPr>
        <p:txBody>
          <a:bodyPr vert="horz" wrap="square" lIns="92112" tIns="46057" rIns="92112" bIns="46057" numCol="1" anchor="t" anchorCtr="0" compatLnSpc="1">
            <a:prstTxWarp prst="textNoShape">
              <a:avLst/>
            </a:prstTxWarp>
          </a:bodyPr>
          <a:lstStyle>
            <a:lvl1pPr algn="r">
              <a:defRPr sz="1100">
                <a:latin typeface="Arial" charset="0"/>
                <a:cs typeface="+mn-cs"/>
              </a:defRPr>
            </a:lvl1pPr>
          </a:lstStyle>
          <a:p>
            <a:pPr>
              <a:defRPr/>
            </a:pPr>
            <a:endParaRPr lang="es-ES"/>
          </a:p>
        </p:txBody>
      </p:sp>
      <p:sp>
        <p:nvSpPr>
          <p:cNvPr id="21508" name="Rectangle 4"/>
          <p:cNvSpPr>
            <a:spLocks noGrp="1" noRot="1" noChangeAspect="1" noChangeArrowheads="1" noTextEdit="1"/>
          </p:cNvSpPr>
          <p:nvPr>
            <p:ph type="sldImg" idx="2"/>
          </p:nvPr>
        </p:nvSpPr>
        <p:spPr bwMode="auto">
          <a:xfrm>
            <a:off x="3128963" y="511175"/>
            <a:ext cx="3681412" cy="25479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93774" y="3228553"/>
            <a:ext cx="7939092" cy="3057741"/>
          </a:xfrm>
          <a:prstGeom prst="rect">
            <a:avLst/>
          </a:prstGeom>
          <a:noFill/>
          <a:ln w="9525">
            <a:noFill/>
            <a:miter lim="800000"/>
            <a:headEnd/>
            <a:tailEnd/>
          </a:ln>
          <a:effectLst/>
        </p:spPr>
        <p:txBody>
          <a:bodyPr vert="horz" wrap="square" lIns="92112" tIns="46057" rIns="92112" bIns="46057"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078" name="Rectangle 6"/>
          <p:cNvSpPr>
            <a:spLocks noGrp="1" noChangeArrowheads="1"/>
          </p:cNvSpPr>
          <p:nvPr>
            <p:ph type="ftr" sz="quarter" idx="4"/>
          </p:nvPr>
        </p:nvSpPr>
        <p:spPr bwMode="auto">
          <a:xfrm>
            <a:off x="2" y="6456052"/>
            <a:ext cx="4301173" cy="340569"/>
          </a:xfrm>
          <a:prstGeom prst="rect">
            <a:avLst/>
          </a:prstGeom>
          <a:noFill/>
          <a:ln w="9525">
            <a:noFill/>
            <a:miter lim="800000"/>
            <a:headEnd/>
            <a:tailEnd/>
          </a:ln>
          <a:effectLst/>
        </p:spPr>
        <p:txBody>
          <a:bodyPr vert="horz" wrap="square" lIns="92112" tIns="46057" rIns="92112" bIns="46057" numCol="1" anchor="b" anchorCtr="0" compatLnSpc="1">
            <a:prstTxWarp prst="textNoShape">
              <a:avLst/>
            </a:prstTxWarp>
          </a:bodyPr>
          <a:lstStyle>
            <a:lvl1pPr>
              <a:defRPr sz="1100">
                <a:latin typeface="Arial" charset="0"/>
                <a:cs typeface="+mn-cs"/>
              </a:defRPr>
            </a:lvl1pPr>
          </a:lstStyle>
          <a:p>
            <a:pPr>
              <a:defRPr/>
            </a:pPr>
            <a:endParaRPr lang="es-ES"/>
          </a:p>
        </p:txBody>
      </p:sp>
      <p:sp>
        <p:nvSpPr>
          <p:cNvPr id="3079" name="Rectangle 7"/>
          <p:cNvSpPr>
            <a:spLocks noGrp="1" noChangeArrowheads="1"/>
          </p:cNvSpPr>
          <p:nvPr>
            <p:ph type="sldNum" sz="quarter" idx="5"/>
          </p:nvPr>
        </p:nvSpPr>
        <p:spPr bwMode="auto">
          <a:xfrm>
            <a:off x="5621029" y="6456052"/>
            <a:ext cx="4303392" cy="340569"/>
          </a:xfrm>
          <a:prstGeom prst="rect">
            <a:avLst/>
          </a:prstGeom>
          <a:noFill/>
          <a:ln w="9525">
            <a:noFill/>
            <a:miter lim="800000"/>
            <a:headEnd/>
            <a:tailEnd/>
          </a:ln>
          <a:effectLst/>
        </p:spPr>
        <p:txBody>
          <a:bodyPr vert="horz" wrap="square" lIns="92112" tIns="46057" rIns="92112" bIns="46057" numCol="1" anchor="b" anchorCtr="0" compatLnSpc="1">
            <a:prstTxWarp prst="textNoShape">
              <a:avLst/>
            </a:prstTxWarp>
          </a:bodyPr>
          <a:lstStyle>
            <a:lvl1pPr algn="r">
              <a:defRPr sz="1100">
                <a:latin typeface="Arial" charset="0"/>
                <a:cs typeface="+mn-cs"/>
              </a:defRPr>
            </a:lvl1pPr>
          </a:lstStyle>
          <a:p>
            <a:pPr>
              <a:defRPr/>
            </a:pPr>
            <a:fld id="{2E05DE96-042A-43FF-AA61-9AF873E6060F}" type="slidenum">
              <a:rPr lang="es-ES"/>
              <a:pPr>
                <a:defRPr/>
              </a:pPr>
              <a:t>‹Nº›</a:t>
            </a:fld>
            <a:endParaRPr lang="es-ES"/>
          </a:p>
        </p:txBody>
      </p:sp>
    </p:spTree>
    <p:extLst>
      <p:ext uri="{BB962C8B-B14F-4D97-AF65-F5344CB8AC3E}">
        <p14:creationId xmlns:p14="http://schemas.microsoft.com/office/powerpoint/2010/main" val="38601245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p:txBody>
          <a:bodyPr/>
          <a:lstStyle/>
          <a:p>
            <a:pPr>
              <a:defRPr/>
            </a:pPr>
            <a:fld id="{525B0CCD-5603-4CD1-990F-489E2C623435}" type="slidenum">
              <a:rPr lang="es-ES" smtClean="0"/>
              <a:pPr>
                <a:defRPr/>
              </a:pPr>
              <a:t>40</a:t>
            </a:fld>
            <a:endParaRPr lang="es-ES" smtClean="0"/>
          </a:p>
        </p:txBody>
      </p:sp>
      <p:sp>
        <p:nvSpPr>
          <p:cNvPr id="22531" name="Rectangle 7"/>
          <p:cNvSpPr txBox="1">
            <a:spLocks noGrp="1" noChangeArrowheads="1"/>
          </p:cNvSpPr>
          <p:nvPr/>
        </p:nvSpPr>
        <p:spPr bwMode="auto">
          <a:xfrm>
            <a:off x="5621029" y="6456052"/>
            <a:ext cx="4303392" cy="340569"/>
          </a:xfrm>
          <a:prstGeom prst="rect">
            <a:avLst/>
          </a:prstGeom>
          <a:noFill/>
          <a:ln w="9525">
            <a:noFill/>
            <a:miter lim="800000"/>
            <a:headEnd/>
            <a:tailEnd/>
          </a:ln>
        </p:spPr>
        <p:txBody>
          <a:bodyPr lIns="90379" tIns="45190" rIns="90379" bIns="45190" anchor="b"/>
          <a:lstStyle/>
          <a:p>
            <a:pPr algn="r" defTabSz="901844"/>
            <a:fld id="{ABED59C0-9DDB-4303-BA41-4305C4AC7267}" type="slidenum">
              <a:rPr lang="es-ES"/>
              <a:pPr algn="r" defTabSz="901844"/>
              <a:t>40</a:t>
            </a:fld>
            <a:endParaRPr lang="es-ES"/>
          </a:p>
        </p:txBody>
      </p:sp>
      <p:sp>
        <p:nvSpPr>
          <p:cNvPr id="22532" name="Rectangle 2"/>
          <p:cNvSpPr>
            <a:spLocks noGrp="1" noRot="1" noChangeAspect="1" noChangeArrowheads="1" noTextEdit="1"/>
          </p:cNvSpPr>
          <p:nvPr>
            <p:ph type="sldImg"/>
          </p:nvPr>
        </p:nvSpPr>
        <p:spPr>
          <a:xfrm>
            <a:off x="3127375" y="509588"/>
            <a:ext cx="3681413" cy="2549525"/>
          </a:xfrm>
          <a:ln/>
        </p:spPr>
      </p:sp>
      <p:sp>
        <p:nvSpPr>
          <p:cNvPr id="22533" name="Rectangle 3"/>
          <p:cNvSpPr>
            <a:spLocks noGrp="1" noChangeArrowheads="1"/>
          </p:cNvSpPr>
          <p:nvPr>
            <p:ph type="body" idx="1"/>
          </p:nvPr>
        </p:nvSpPr>
        <p:spPr>
          <a:xfrm>
            <a:off x="993774" y="3228553"/>
            <a:ext cx="7939092" cy="3058795"/>
          </a:xfrm>
          <a:noFill/>
          <a:ln/>
        </p:spPr>
        <p:txBody>
          <a:bodyPr lIns="90379" tIns="45190" rIns="90379" bIns="45190"/>
          <a:lstStyle/>
          <a:p>
            <a:pPr eaLnBrk="1" hangingPunct="1"/>
            <a:endParaRPr lang="es-ES_tradnl" smtClean="0"/>
          </a:p>
        </p:txBody>
      </p:sp>
    </p:spTree>
    <p:extLst>
      <p:ext uri="{BB962C8B-B14F-4D97-AF65-F5344CB8AC3E}">
        <p14:creationId xmlns:p14="http://schemas.microsoft.com/office/powerpoint/2010/main" val="102525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p:txBody>
          <a:bodyPr/>
          <a:lstStyle/>
          <a:p>
            <a:pPr>
              <a:defRPr/>
            </a:pPr>
            <a:fld id="{8E094E9F-43C9-469E-A95E-5942CCE8A959}" type="slidenum">
              <a:rPr lang="es-ES" smtClean="0">
                <a:latin typeface="Arial" pitchFamily="34" charset="0"/>
              </a:rPr>
              <a:pPr>
                <a:defRPr/>
              </a:pPr>
              <a:t>41</a:t>
            </a:fld>
            <a:endParaRPr lang="es-ES" smtClean="0">
              <a:latin typeface="Arial" pitchFamily="34" charset="0"/>
            </a:endParaRPr>
          </a:p>
        </p:txBody>
      </p:sp>
      <p:sp>
        <p:nvSpPr>
          <p:cNvPr id="23555" name="Rectangle 2"/>
          <p:cNvSpPr>
            <a:spLocks noGrp="1" noRot="1" noChangeAspect="1" noChangeArrowheads="1" noTextEdit="1"/>
          </p:cNvSpPr>
          <p:nvPr>
            <p:ph type="sldImg"/>
          </p:nvPr>
        </p:nvSpPr>
        <p:spPr>
          <a:xfrm>
            <a:off x="3125788" y="512763"/>
            <a:ext cx="3675062" cy="2544762"/>
          </a:xfrm>
          <a:ln w="12700" cap="flat"/>
        </p:spPr>
      </p:sp>
      <p:sp>
        <p:nvSpPr>
          <p:cNvPr id="23556" name="Rectangle 3"/>
          <p:cNvSpPr>
            <a:spLocks noGrp="1" noChangeArrowheads="1"/>
          </p:cNvSpPr>
          <p:nvPr>
            <p:ph type="body" idx="1"/>
          </p:nvPr>
        </p:nvSpPr>
        <p:spPr>
          <a:noFill/>
          <a:ln/>
        </p:spPr>
        <p:txBody>
          <a:bodyPr lIns="92790" tIns="46396" rIns="92790" bIns="46396"/>
          <a:lstStyle/>
          <a:p>
            <a:pPr eaLnBrk="1" hangingPunct="1"/>
            <a:endParaRPr lang="es-ES_tradnl" smtClean="0"/>
          </a:p>
        </p:txBody>
      </p:sp>
    </p:spTree>
    <p:extLst>
      <p:ext uri="{BB962C8B-B14F-4D97-AF65-F5344CB8AC3E}">
        <p14:creationId xmlns:p14="http://schemas.microsoft.com/office/powerpoint/2010/main" val="603816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5"/>
            <a:ext cx="84201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84EAFAA-82DD-4118-9CC1-3E57E3CAE587}"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95300" y="1600200"/>
            <a:ext cx="89154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CF7908C-38AD-4A08-8D0E-3E34A00833E8}"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81850" y="274638"/>
            <a:ext cx="222885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95300" y="274638"/>
            <a:ext cx="653415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6174733-26E8-48A2-8CCB-A6C4F9B05E68}"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95300" y="1600200"/>
            <a:ext cx="89154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BE33395-BEF5-41BB-8436-EBA0BCCB1626}"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6A67FD8-433A-4231-94EA-0718896DE0DF}"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846C24A-93DA-470D-9FE0-42D7ACF5D918}"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40370B38-2DE6-47D8-811D-62E032849B32}"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a:prstGeom prst="rect">
            <a:avLst/>
          </a:prstGeom>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E024A9B6-CAD7-4E0C-8844-430AD1A90252}"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BA0CAC78-939F-4E83-A955-5F6DED658D17}"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138"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9388776D-46C9-472A-B5B4-21198530DE7F}"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297A7A2-40CD-4034-8C5F-462A812148DA}"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s-ES"/>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s-ES"/>
          </a:p>
        </p:txBody>
      </p:sp>
      <p:sp>
        <p:nvSpPr>
          <p:cNvPr id="1030" name="Rectangle 6"/>
          <p:cNvSpPr>
            <a:spLocks noGrp="1" noChangeArrowheads="1"/>
          </p:cNvSpPr>
          <p:nvPr>
            <p:ph type="sldNum" sz="quarter" idx="4"/>
          </p:nvPr>
        </p:nvSpPr>
        <p:spPr bwMode="auto">
          <a:xfrm>
            <a:off x="8389938" y="6538913"/>
            <a:ext cx="2311400" cy="18415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lvl1pPr algn="ctr">
              <a:lnSpc>
                <a:spcPct val="40000"/>
              </a:lnSpc>
              <a:spcBef>
                <a:spcPct val="50000"/>
              </a:spcBef>
              <a:defRPr sz="1200" b="0">
                <a:solidFill>
                  <a:srgbClr val="003F66"/>
                </a:solidFill>
                <a:latin typeface="Century Gothic" pitchFamily="34" charset="0"/>
                <a:cs typeface="+mn-cs"/>
              </a:defRPr>
            </a:lvl1pPr>
          </a:lstStyle>
          <a:p>
            <a:pPr>
              <a:defRPr/>
            </a:pPr>
            <a:fld id="{CBC821F2-E3BF-4C67-AE58-5AB48638455D}" type="slidenum">
              <a:rPr lang="es-ES"/>
              <a:pPr>
                <a:defRPr/>
              </a:pPr>
              <a:t>‹Nº›</a:t>
            </a:fld>
            <a:endParaRPr lang="es-ES" dirty="0"/>
          </a:p>
        </p:txBody>
      </p:sp>
      <p:pic>
        <p:nvPicPr>
          <p:cNvPr id="1031" name="Picture 7" descr="logo sigmados nuevo"/>
          <p:cNvPicPr>
            <a:picLocks noChangeAspect="1" noChangeArrowheads="1"/>
          </p:cNvPicPr>
          <p:nvPr/>
        </p:nvPicPr>
        <p:blipFill>
          <a:blip r:embed="rId13" cstate="print"/>
          <a:srcRect/>
          <a:stretch>
            <a:fillRect/>
          </a:stretch>
        </p:blipFill>
        <p:spPr bwMode="auto">
          <a:xfrm>
            <a:off x="320675" y="100013"/>
            <a:ext cx="1517650" cy="228600"/>
          </a:xfrm>
          <a:prstGeom prst="rect">
            <a:avLst/>
          </a:prstGeom>
          <a:noFill/>
          <a:ln w="9525">
            <a:noFill/>
            <a:miter lim="800000"/>
            <a:headEnd/>
            <a:tailEnd/>
          </a:ln>
        </p:spPr>
      </p:pic>
      <p:sp>
        <p:nvSpPr>
          <p:cNvPr id="21" name="Rectangle 8"/>
          <p:cNvSpPr>
            <a:spLocks noChangeArrowheads="1"/>
          </p:cNvSpPr>
          <p:nvPr/>
        </p:nvSpPr>
        <p:spPr bwMode="auto">
          <a:xfrm>
            <a:off x="80963" y="117475"/>
            <a:ext cx="201612" cy="201613"/>
          </a:xfrm>
          <a:prstGeom prst="rect">
            <a:avLst/>
          </a:prstGeom>
          <a:solidFill>
            <a:srgbClr val="00A1B8"/>
          </a:solidFill>
          <a:ln w="9525">
            <a:noFill/>
            <a:miter lim="800000"/>
            <a:headEnd/>
            <a:tailEnd/>
          </a:ln>
        </p:spPr>
        <p:txBody>
          <a:bodyPr wrap="none" anchor="ctr"/>
          <a:lstStyle/>
          <a:p>
            <a:pPr>
              <a:defRPr/>
            </a:pPr>
            <a:endParaRPr lang="es-ES">
              <a:latin typeface="Arial" pitchFamily="34" charset="0"/>
              <a:cs typeface="Arial" pitchFamily="34" charset="0"/>
            </a:endParaRPr>
          </a:p>
        </p:txBody>
      </p:sp>
      <p:sp>
        <p:nvSpPr>
          <p:cNvPr id="22" name="21 CuadroTexto"/>
          <p:cNvSpPr txBox="1"/>
          <p:nvPr/>
        </p:nvSpPr>
        <p:spPr>
          <a:xfrm>
            <a:off x="1762125" y="85725"/>
            <a:ext cx="3384550" cy="307975"/>
          </a:xfrm>
          <a:prstGeom prst="rect">
            <a:avLst/>
          </a:prstGeom>
          <a:noFill/>
        </p:spPr>
        <p:txBody>
          <a:bodyPr>
            <a:spAutoFit/>
          </a:bodyPr>
          <a:lstStyle/>
          <a:p>
            <a:pPr>
              <a:defRPr/>
            </a:pPr>
            <a:r>
              <a:rPr lang="es-ES" sz="1400" b="0" dirty="0">
                <a:effectLst/>
                <a:latin typeface="Calibri" pitchFamily="34" charset="0"/>
                <a:cs typeface="Arial" pitchFamily="34" charset="0"/>
              </a:rPr>
              <a:t>Análisis e Investigación S.L.</a:t>
            </a:r>
          </a:p>
        </p:txBody>
      </p:sp>
      <p:pic>
        <p:nvPicPr>
          <p:cNvPr id="12" name="Picture 2" descr="Abertis"/>
          <p:cNvPicPr>
            <a:picLocks noChangeAspect="1" noChangeArrowheads="1"/>
          </p:cNvPicPr>
          <p:nvPr userDrawn="1"/>
        </p:nvPicPr>
        <p:blipFill>
          <a:blip r:embed="rId14" cstate="print"/>
          <a:srcRect/>
          <a:stretch>
            <a:fillRect/>
          </a:stretch>
        </p:blipFill>
        <p:spPr bwMode="auto">
          <a:xfrm>
            <a:off x="8808936" y="170994"/>
            <a:ext cx="965379" cy="222269"/>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image" Target="../media/image5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495300" y="6245225"/>
            <a:ext cx="2311400" cy="476250"/>
          </a:xfrm>
          <a:prstGeom prst="rect">
            <a:avLst/>
          </a:prstGeom>
          <a:noFill/>
          <a:ln w="9525">
            <a:noFill/>
            <a:miter lim="800000"/>
            <a:headEnd/>
            <a:tailEnd/>
          </a:ln>
        </p:spPr>
        <p:txBody>
          <a:bodyPr/>
          <a:lstStyle/>
          <a:p>
            <a:endParaRPr lang="es-ES_tradnl" sz="1400"/>
          </a:p>
        </p:txBody>
      </p:sp>
      <p:sp>
        <p:nvSpPr>
          <p:cNvPr id="2051" name="Rectangle 10"/>
          <p:cNvSpPr>
            <a:spLocks noChangeArrowheads="1"/>
          </p:cNvSpPr>
          <p:nvPr/>
        </p:nvSpPr>
        <p:spPr bwMode="auto">
          <a:xfrm>
            <a:off x="3384550" y="6245225"/>
            <a:ext cx="3136900" cy="476250"/>
          </a:xfrm>
          <a:prstGeom prst="rect">
            <a:avLst/>
          </a:prstGeom>
          <a:noFill/>
          <a:ln w="9525">
            <a:noFill/>
            <a:miter lim="800000"/>
            <a:headEnd/>
            <a:tailEnd/>
          </a:ln>
        </p:spPr>
        <p:txBody>
          <a:bodyPr/>
          <a:lstStyle/>
          <a:p>
            <a:pPr algn="ctr"/>
            <a:endParaRPr lang="es-ES_tradnl" sz="1400"/>
          </a:p>
        </p:txBody>
      </p:sp>
      <p:sp>
        <p:nvSpPr>
          <p:cNvPr id="2052" name="Rectangle 61"/>
          <p:cNvSpPr>
            <a:spLocks noChangeArrowheads="1"/>
          </p:cNvSpPr>
          <p:nvPr/>
        </p:nvSpPr>
        <p:spPr bwMode="auto">
          <a:xfrm>
            <a:off x="12700" y="2595563"/>
            <a:ext cx="9906000" cy="0"/>
          </a:xfrm>
          <a:prstGeom prst="rect">
            <a:avLst/>
          </a:prstGeom>
          <a:solidFill>
            <a:srgbClr val="F9F9F9"/>
          </a:solidFill>
          <a:ln w="9525">
            <a:noFill/>
            <a:miter lim="800000"/>
            <a:headEnd/>
            <a:tailEnd/>
          </a:ln>
        </p:spPr>
        <p:txBody>
          <a:bodyPr lIns="0" tIns="0" rIns="0" bIns="0">
            <a:spAutoFit/>
          </a:bodyPr>
          <a:lstStyle/>
          <a:p>
            <a:endParaRPr lang="es-ES_tradnl"/>
          </a:p>
        </p:txBody>
      </p:sp>
      <p:sp>
        <p:nvSpPr>
          <p:cNvPr id="24" name="23 CuadroTexto"/>
          <p:cNvSpPr txBox="1"/>
          <p:nvPr/>
        </p:nvSpPr>
        <p:spPr>
          <a:xfrm>
            <a:off x="876300" y="3433763"/>
            <a:ext cx="7993063" cy="369332"/>
          </a:xfrm>
          <a:prstGeom prst="rect">
            <a:avLst/>
          </a:prstGeom>
          <a:noFill/>
        </p:spPr>
        <p:txBody>
          <a:bodyPr>
            <a:spAutoFit/>
          </a:bodyPr>
          <a:lstStyle/>
          <a:p>
            <a:pPr algn="ctr">
              <a:lnSpc>
                <a:spcPct val="90000"/>
              </a:lnSpc>
              <a:spcBef>
                <a:spcPct val="50000"/>
              </a:spcBef>
              <a:defRPr/>
            </a:pPr>
            <a:r>
              <a:rPr lang="es-ES_tradnl" sz="2000" b="1" dirty="0" smtClean="0">
                <a:solidFill>
                  <a:srgbClr val="376092"/>
                </a:solidFill>
                <a:latin typeface="Century Gothic" pitchFamily="34" charset="0"/>
                <a:cs typeface="+mn-cs"/>
              </a:rPr>
              <a:t>ESTUDIO DE OPINIÓN SOBRE SEGURIDAD VIAL ENTRE JÓVENES</a:t>
            </a:r>
            <a:endParaRPr lang="es-ES_tradnl" sz="2000" b="1" dirty="0">
              <a:solidFill>
                <a:srgbClr val="376092"/>
              </a:solidFill>
              <a:latin typeface="Century Gothic" pitchFamily="34" charset="0"/>
              <a:cs typeface="+mn-cs"/>
            </a:endParaRPr>
          </a:p>
        </p:txBody>
      </p:sp>
      <p:pic>
        <p:nvPicPr>
          <p:cNvPr id="2054" name="Picture 34" descr="logo sigmados nuevo"/>
          <p:cNvPicPr>
            <a:picLocks noChangeAspect="1" noChangeArrowheads="1"/>
          </p:cNvPicPr>
          <p:nvPr/>
        </p:nvPicPr>
        <p:blipFill>
          <a:blip r:embed="rId2" cstate="print"/>
          <a:srcRect/>
          <a:stretch>
            <a:fillRect/>
          </a:stretch>
        </p:blipFill>
        <p:spPr bwMode="auto">
          <a:xfrm>
            <a:off x="2961660" y="5116513"/>
            <a:ext cx="3624262" cy="465137"/>
          </a:xfrm>
          <a:prstGeom prst="rect">
            <a:avLst/>
          </a:prstGeom>
          <a:noFill/>
          <a:ln w="9525">
            <a:noFill/>
            <a:miter lim="800000"/>
            <a:headEnd/>
            <a:tailEnd/>
          </a:ln>
        </p:spPr>
      </p:pic>
      <p:sp>
        <p:nvSpPr>
          <p:cNvPr id="2055" name="25 CuadroTexto"/>
          <p:cNvSpPr txBox="1">
            <a:spLocks noChangeArrowheads="1"/>
          </p:cNvSpPr>
          <p:nvPr/>
        </p:nvSpPr>
        <p:spPr bwMode="auto">
          <a:xfrm>
            <a:off x="962025" y="4162425"/>
            <a:ext cx="7993063" cy="427038"/>
          </a:xfrm>
          <a:prstGeom prst="rect">
            <a:avLst/>
          </a:prstGeom>
          <a:noFill/>
          <a:ln w="9525">
            <a:noFill/>
            <a:miter lim="800000"/>
            <a:headEnd/>
            <a:tailEnd/>
          </a:ln>
        </p:spPr>
        <p:txBody>
          <a:bodyPr>
            <a:spAutoFit/>
          </a:bodyPr>
          <a:lstStyle/>
          <a:p>
            <a:pPr algn="ctr">
              <a:lnSpc>
                <a:spcPct val="120000"/>
              </a:lnSpc>
            </a:pPr>
            <a:r>
              <a:rPr lang="es-ES_tradnl" sz="2000">
                <a:solidFill>
                  <a:srgbClr val="376092"/>
                </a:solidFill>
                <a:latin typeface="Century Gothic" pitchFamily="34" charset="0"/>
              </a:rPr>
              <a:t>INFORME DE RESULTADOS</a:t>
            </a:r>
            <a:endParaRPr lang="es-ES" sz="2000">
              <a:solidFill>
                <a:srgbClr val="376092"/>
              </a:solidFill>
              <a:latin typeface="Century Gothic" pitchFamily="34" charset="0"/>
            </a:endParaRPr>
          </a:p>
        </p:txBody>
      </p:sp>
      <p:sp>
        <p:nvSpPr>
          <p:cNvPr id="27" name="26 CuadroTexto"/>
          <p:cNvSpPr txBox="1"/>
          <p:nvPr/>
        </p:nvSpPr>
        <p:spPr>
          <a:xfrm>
            <a:off x="3328125" y="5541963"/>
            <a:ext cx="3384550" cy="400050"/>
          </a:xfrm>
          <a:prstGeom prst="rect">
            <a:avLst/>
          </a:prstGeom>
          <a:noFill/>
        </p:spPr>
        <p:txBody>
          <a:bodyPr>
            <a:spAutoFit/>
          </a:bodyPr>
          <a:lstStyle/>
          <a:p>
            <a:pPr>
              <a:defRPr/>
            </a:pPr>
            <a:r>
              <a:rPr lang="es-ES" sz="2000" dirty="0">
                <a:effectLst>
                  <a:outerShdw blurRad="38100" dist="38100" dir="2700000" algn="tl">
                    <a:srgbClr val="000000">
                      <a:alpha val="43137"/>
                    </a:srgbClr>
                  </a:outerShdw>
                </a:effectLst>
                <a:latin typeface="Calibri" pitchFamily="34" charset="0"/>
                <a:cs typeface="Arial" pitchFamily="34" charset="0"/>
              </a:rPr>
              <a:t>Análisis e Investigación S.L.</a:t>
            </a:r>
          </a:p>
        </p:txBody>
      </p:sp>
      <p:cxnSp>
        <p:nvCxnSpPr>
          <p:cNvPr id="28" name="27 Conector recto"/>
          <p:cNvCxnSpPr/>
          <p:nvPr/>
        </p:nvCxnSpPr>
        <p:spPr>
          <a:xfrm flipH="1">
            <a:off x="1400175" y="4137025"/>
            <a:ext cx="6840538" cy="0"/>
          </a:xfrm>
          <a:prstGeom prst="line">
            <a:avLst/>
          </a:prstGeom>
          <a:ln w="22225">
            <a:solidFill>
              <a:srgbClr val="376092"/>
            </a:solidFill>
            <a:prstDash val="sysDot"/>
          </a:ln>
        </p:spPr>
        <p:style>
          <a:lnRef idx="1">
            <a:schemeClr val="accent1"/>
          </a:lnRef>
          <a:fillRef idx="0">
            <a:schemeClr val="accent1"/>
          </a:fillRef>
          <a:effectRef idx="0">
            <a:schemeClr val="accent1"/>
          </a:effectRef>
          <a:fontRef idx="minor">
            <a:schemeClr val="tx1"/>
          </a:fontRef>
        </p:style>
      </p:cxnSp>
      <p:sp>
        <p:nvSpPr>
          <p:cNvPr id="2058" name="28 CuadroTexto"/>
          <p:cNvSpPr txBox="1">
            <a:spLocks noChangeArrowheads="1"/>
          </p:cNvSpPr>
          <p:nvPr/>
        </p:nvSpPr>
        <p:spPr bwMode="auto">
          <a:xfrm>
            <a:off x="2655888" y="4586288"/>
            <a:ext cx="4392612" cy="338137"/>
          </a:xfrm>
          <a:prstGeom prst="rect">
            <a:avLst/>
          </a:prstGeom>
          <a:noFill/>
          <a:ln w="9525">
            <a:noFill/>
            <a:miter lim="800000"/>
            <a:headEnd/>
            <a:tailEnd/>
          </a:ln>
        </p:spPr>
        <p:txBody>
          <a:bodyPr>
            <a:spAutoFit/>
          </a:bodyPr>
          <a:lstStyle/>
          <a:p>
            <a:pPr algn="ctr"/>
            <a:r>
              <a:rPr lang="es-ES" sz="1600" b="1" i="1" dirty="0" smtClean="0">
                <a:solidFill>
                  <a:srgbClr val="376092"/>
                </a:solidFill>
                <a:latin typeface="Century Gothic" pitchFamily="34" charset="0"/>
              </a:rPr>
              <a:t>Octubre </a:t>
            </a:r>
            <a:r>
              <a:rPr lang="es-ES" sz="1600" b="1" i="1" dirty="0">
                <a:solidFill>
                  <a:srgbClr val="376092"/>
                </a:solidFill>
                <a:latin typeface="Century Gothic" pitchFamily="34" charset="0"/>
              </a:rPr>
              <a:t>2016</a:t>
            </a:r>
          </a:p>
        </p:txBody>
      </p:sp>
      <p:pic>
        <p:nvPicPr>
          <p:cNvPr id="12" name="Picture 2" descr="Abertis"/>
          <p:cNvPicPr>
            <a:picLocks noChangeAspect="1" noChangeArrowheads="1"/>
          </p:cNvPicPr>
          <p:nvPr/>
        </p:nvPicPr>
        <p:blipFill>
          <a:blip r:embed="rId3" cstate="print"/>
          <a:srcRect/>
          <a:stretch>
            <a:fillRect/>
          </a:stretch>
        </p:blipFill>
        <p:spPr bwMode="auto">
          <a:xfrm>
            <a:off x="3375802" y="2294102"/>
            <a:ext cx="2771775" cy="6381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haber seleccionado turismo o furgoneta, indica si es: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10</a:t>
            </a:fld>
            <a:endParaRPr lang="es-ES" dirty="0"/>
          </a:p>
        </p:txBody>
      </p:sp>
      <p:pic>
        <p:nvPicPr>
          <p:cNvPr id="2" name="Picture 2"/>
          <p:cNvPicPr>
            <a:picLocks noChangeAspect="1" noChangeArrowheads="1"/>
          </p:cNvPicPr>
          <p:nvPr/>
        </p:nvPicPr>
        <p:blipFill>
          <a:blip r:embed="rId2" cstate="print"/>
          <a:srcRect/>
          <a:stretch>
            <a:fillRect/>
          </a:stretch>
        </p:blipFill>
        <p:spPr bwMode="auto">
          <a:xfrm>
            <a:off x="1250422" y="2097087"/>
            <a:ext cx="7082760" cy="1492779"/>
          </a:xfrm>
          <a:prstGeom prst="rect">
            <a:avLst/>
          </a:prstGeom>
          <a:noFill/>
          <a:ln w="9525">
            <a:noFill/>
            <a:miter lim="800000"/>
            <a:headEnd/>
            <a:tailEnd/>
          </a:ln>
          <a:effectLst/>
        </p:spPr>
      </p:pic>
      <p:sp>
        <p:nvSpPr>
          <p:cNvPr id="7" name="7 CuadroTexto"/>
          <p:cNvSpPr txBox="1">
            <a:spLocks noChangeArrowheads="1"/>
          </p:cNvSpPr>
          <p:nvPr/>
        </p:nvSpPr>
        <p:spPr bwMode="auto">
          <a:xfrm>
            <a:off x="787401" y="3907346"/>
            <a:ext cx="7984067" cy="267765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Aunque de manera mayoritaria estos jóvenes se desplazan en el vehículo de un familiar, el análisis por territorios permite ver matices de interés. Así, se observa que los jóvenes catalanes que se desplazan de manera habitual en vehículo a motor son los que más lo hacen en un vehículo propio, con una distancia considerable en relación a los jóvenes de Madrid y a los del resto de España. Por el contrario, son los jóvenes del resto del país los que en estas circunstancias más se desplazan en el vehículo de un familiar.</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Los jóvenes de Madrid  son los que más utilizan el vehículo de un amigo para desplazarse, con casi diez puntos de diferencia en relación a los jóvenes del resto del país.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disponibilidad del permiso de conducir marca, como no puede ser de otra manera, el que el desplazamiento se realice en vehículo propio o no: así, un 44% de los jóvenes que lo tienen se mueve en su propio vehículo, frente a un 52% que lo hace en el vehículo de un familiar. Esta última cifra sube por encima del 87% entre los jóvenes que no tienen permiso de conducir. </a:t>
            </a:r>
            <a:endParaRPr lang="es-ES" sz="1200" dirty="0">
              <a:solidFill>
                <a:srgbClr val="002060"/>
              </a:solidFill>
              <a:latin typeface="Century Gothic"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¿Qué medios de transporte utilizas en mayor medida para desplazarte los sábados y domingos?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11</a:t>
            </a:fld>
            <a:endParaRPr lang="es-ES" dirty="0"/>
          </a:p>
        </p:txBody>
      </p:sp>
      <p:sp>
        <p:nvSpPr>
          <p:cNvPr id="8" name="7 CuadroTexto"/>
          <p:cNvSpPr txBox="1">
            <a:spLocks noChangeArrowheads="1"/>
          </p:cNvSpPr>
          <p:nvPr/>
        </p:nvSpPr>
        <p:spPr bwMode="auto">
          <a:xfrm>
            <a:off x="5969000" y="1398958"/>
            <a:ext cx="3598333" cy="212365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Durante los fines de semana, el transporte a pie y en transporte público siguen siendo los medios de locomoción más utilizados por los jóvenes españoles.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esos días, las mujeres utilizan en mayor medida que los hombres el transporte público, con ocho puntos de diferencia, mientras que desciende de manera clara, especialmente en las mujeres, el uso de la bicicleta durante estos días. </a:t>
            </a:r>
            <a:endParaRPr lang="es-ES" sz="1200" dirty="0">
              <a:solidFill>
                <a:srgbClr val="002060"/>
              </a:solidFill>
              <a:latin typeface="Century Gothic" pitchFamily="34" charset="0"/>
            </a:endParaRPr>
          </a:p>
        </p:txBody>
      </p:sp>
      <p:sp>
        <p:nvSpPr>
          <p:cNvPr id="9" name="8 CuadroTexto"/>
          <p:cNvSpPr txBox="1">
            <a:spLocks noChangeArrowheads="1"/>
          </p:cNvSpPr>
          <p:nvPr/>
        </p:nvSpPr>
        <p:spPr bwMode="auto">
          <a:xfrm>
            <a:off x="6755600" y="4180181"/>
            <a:ext cx="2870191" cy="230832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 frecuencia de desplazamiento durante los fines de semana en transporte público desciende a medida que aumenta la edad, al revés de lo que ocurre con el desplazamiento en el vehículo propio.</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De igual manera, se observa una disminución clara del uso de la bicicleta o el taxi conforme se incrementa la edad del joven. </a:t>
            </a:r>
          </a:p>
        </p:txBody>
      </p:sp>
      <p:pic>
        <p:nvPicPr>
          <p:cNvPr id="2" name="Picture 2"/>
          <p:cNvPicPr>
            <a:picLocks noChangeAspect="1" noChangeArrowheads="1"/>
          </p:cNvPicPr>
          <p:nvPr/>
        </p:nvPicPr>
        <p:blipFill>
          <a:blip r:embed="rId2" cstate="print"/>
          <a:srcRect/>
          <a:stretch>
            <a:fillRect/>
          </a:stretch>
        </p:blipFill>
        <p:spPr bwMode="auto">
          <a:xfrm>
            <a:off x="127091" y="4597970"/>
            <a:ext cx="6629400" cy="1914525"/>
          </a:xfrm>
          <a:prstGeom prst="rect">
            <a:avLst/>
          </a:prstGeom>
          <a:noFill/>
          <a:ln w="9525">
            <a:noFill/>
            <a:miter lim="800000"/>
            <a:headEnd/>
            <a:tailEnd/>
          </a:ln>
          <a:effectLst/>
        </p:spPr>
      </p:pic>
      <p:pic>
        <p:nvPicPr>
          <p:cNvPr id="3" name="Picture 3"/>
          <p:cNvPicPr>
            <a:picLocks noChangeAspect="1" noChangeArrowheads="1"/>
          </p:cNvPicPr>
          <p:nvPr/>
        </p:nvPicPr>
        <p:blipFill>
          <a:blip r:embed="rId3" cstate="print"/>
          <a:srcRect/>
          <a:stretch>
            <a:fillRect/>
          </a:stretch>
        </p:blipFill>
        <p:spPr bwMode="auto">
          <a:xfrm>
            <a:off x="254688" y="1515837"/>
            <a:ext cx="5675173" cy="29267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¿Qué medios de transporte utilizas en mayor medida para desplazarte los sábados y domingos?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12</a:t>
            </a:fld>
            <a:endParaRPr lang="es-ES" dirty="0"/>
          </a:p>
        </p:txBody>
      </p:sp>
      <p:sp>
        <p:nvSpPr>
          <p:cNvPr id="7" name="7 CuadroTexto"/>
          <p:cNvSpPr txBox="1">
            <a:spLocks noChangeArrowheads="1"/>
          </p:cNvSpPr>
          <p:nvPr/>
        </p:nvSpPr>
        <p:spPr bwMode="auto">
          <a:xfrm>
            <a:off x="762001" y="4180344"/>
            <a:ext cx="7984067"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Durante el fin de semana, los jóvenes madrileños  y catalanes se desplazan de manera masiva en transporte público pero también a pie.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Para los jóvenes del resto de España, el elemento más utilizado es la locomoción a pie, seguida del transporte público o del vehículo a motor como pasajero.  Hay que destacar que el uso de la bicicleta dobla, en el resto del España, las cifras que se alcanzan en Madrid.</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Los jóvenes que tienen permiso de conducir se desplazan de manera mayoritaria o en vehículo pero como conductores. Por el contrario, los jóvenes que carecen de permiso de conducir se desplazan, básicamente en transporte público.</a:t>
            </a:r>
          </a:p>
        </p:txBody>
      </p:sp>
      <p:pic>
        <p:nvPicPr>
          <p:cNvPr id="2" name="Picture 2"/>
          <p:cNvPicPr>
            <a:picLocks noChangeAspect="1" noChangeArrowheads="1"/>
          </p:cNvPicPr>
          <p:nvPr/>
        </p:nvPicPr>
        <p:blipFill>
          <a:blip r:embed="rId2" cstate="print"/>
          <a:srcRect/>
          <a:stretch>
            <a:fillRect/>
          </a:stretch>
        </p:blipFill>
        <p:spPr bwMode="auto">
          <a:xfrm>
            <a:off x="549785" y="1751253"/>
            <a:ext cx="6629400" cy="1914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haber seleccionado turismo o furgoneta, indica si es: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13</a:t>
            </a:fld>
            <a:endParaRPr lang="es-ES" dirty="0"/>
          </a:p>
        </p:txBody>
      </p:sp>
      <p:pic>
        <p:nvPicPr>
          <p:cNvPr id="3075" name="Picture 3"/>
          <p:cNvPicPr>
            <a:picLocks noChangeAspect="1" noChangeArrowheads="1"/>
          </p:cNvPicPr>
          <p:nvPr/>
        </p:nvPicPr>
        <p:blipFill>
          <a:blip r:embed="rId2" cstate="print"/>
          <a:srcRect/>
          <a:stretch>
            <a:fillRect/>
          </a:stretch>
        </p:blipFill>
        <p:spPr bwMode="auto">
          <a:xfrm>
            <a:off x="259976" y="1620856"/>
            <a:ext cx="5531224" cy="2852531"/>
          </a:xfrm>
          <a:prstGeom prst="rect">
            <a:avLst/>
          </a:prstGeom>
          <a:noFill/>
          <a:ln w="9525">
            <a:noFill/>
            <a:miter lim="800000"/>
            <a:headEnd/>
            <a:tailEnd/>
          </a:ln>
          <a:effectLst/>
        </p:spPr>
      </p:pic>
      <p:pic>
        <p:nvPicPr>
          <p:cNvPr id="2" name="Picture 2"/>
          <p:cNvPicPr>
            <a:picLocks noChangeAspect="1" noChangeArrowheads="1"/>
          </p:cNvPicPr>
          <p:nvPr/>
        </p:nvPicPr>
        <p:blipFill>
          <a:blip r:embed="rId3" cstate="print"/>
          <a:srcRect/>
          <a:stretch>
            <a:fillRect/>
          </a:stretch>
        </p:blipFill>
        <p:spPr bwMode="auto">
          <a:xfrm>
            <a:off x="302153" y="4958822"/>
            <a:ext cx="6372225" cy="1343025"/>
          </a:xfrm>
          <a:prstGeom prst="rect">
            <a:avLst/>
          </a:prstGeom>
          <a:noFill/>
          <a:ln w="9525">
            <a:noFill/>
            <a:miter lim="800000"/>
            <a:headEnd/>
            <a:tailEnd/>
          </a:ln>
          <a:effectLst/>
        </p:spPr>
      </p:pic>
      <p:sp>
        <p:nvSpPr>
          <p:cNvPr id="8" name="7 CuadroTexto"/>
          <p:cNvSpPr txBox="1">
            <a:spLocks noChangeArrowheads="1"/>
          </p:cNvSpPr>
          <p:nvPr/>
        </p:nvSpPr>
        <p:spPr bwMode="auto">
          <a:xfrm>
            <a:off x="5925868" y="1431867"/>
            <a:ext cx="3598333" cy="3416320"/>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A lo largo del fin de semana, aquellos jóvenes que se desplazan con un vehículo propio suponen menos de un 18%, mientras que casi un 25% lo hace en el de un amigo, lo que supone un importante incremento en relación a los desplazamientos a diario.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el caso de las mujeres, superan el 60% las que se desplazan en el vehículo de un familiar, quedándose en un 15% las mujeres que se mueven en su propio vehículo.</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Por lo que respecta a la edad de los jóvenes, se produce un acusado descenso de aquellos que se desplazan en el vehículo de un familiar conforme se incrementa la edad.</a:t>
            </a:r>
            <a:endParaRPr lang="es-ES" sz="1200" dirty="0">
              <a:solidFill>
                <a:srgbClr val="002060"/>
              </a:solidFill>
              <a:latin typeface="Century Gothic" pitchFamily="34" charset="0"/>
            </a:endParaRPr>
          </a:p>
        </p:txBody>
      </p:sp>
      <p:sp>
        <p:nvSpPr>
          <p:cNvPr id="9" name="8 CuadroTexto"/>
          <p:cNvSpPr txBox="1">
            <a:spLocks noChangeArrowheads="1"/>
          </p:cNvSpPr>
          <p:nvPr/>
        </p:nvSpPr>
        <p:spPr bwMode="auto">
          <a:xfrm>
            <a:off x="6737229" y="4919019"/>
            <a:ext cx="2870191" cy="1015663"/>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número de jóvenes que se desplaza en el vehículo de un amigo se mantiene estable por encima del 25% a partir de los 18 años de edad.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haber seleccionado turismo o furgoneta, indica si es: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14</a:t>
            </a:fld>
            <a:endParaRPr lang="es-ES" dirty="0"/>
          </a:p>
        </p:txBody>
      </p:sp>
      <p:pic>
        <p:nvPicPr>
          <p:cNvPr id="2" name="Picture 2"/>
          <p:cNvPicPr>
            <a:picLocks noChangeAspect="1" noChangeArrowheads="1"/>
          </p:cNvPicPr>
          <p:nvPr/>
        </p:nvPicPr>
        <p:blipFill>
          <a:blip r:embed="rId2" cstate="print"/>
          <a:srcRect/>
          <a:stretch>
            <a:fillRect/>
          </a:stretch>
        </p:blipFill>
        <p:spPr bwMode="auto">
          <a:xfrm>
            <a:off x="1783822" y="2164821"/>
            <a:ext cx="6372225" cy="1343025"/>
          </a:xfrm>
          <a:prstGeom prst="rect">
            <a:avLst/>
          </a:prstGeom>
          <a:noFill/>
          <a:ln w="9525">
            <a:noFill/>
            <a:miter lim="800000"/>
            <a:headEnd/>
            <a:tailEnd/>
          </a:ln>
          <a:effectLst/>
        </p:spPr>
      </p:pic>
      <p:sp>
        <p:nvSpPr>
          <p:cNvPr id="7" name="7 CuadroTexto"/>
          <p:cNvSpPr txBox="1">
            <a:spLocks noChangeArrowheads="1"/>
          </p:cNvSpPr>
          <p:nvPr/>
        </p:nvSpPr>
        <p:spPr bwMode="auto">
          <a:xfrm>
            <a:off x="847307" y="3727297"/>
            <a:ext cx="7984067" cy="267765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catalanes son los que en mayor medida se desplazan en vehículo propio durante el fin de semana, con casi diez puntos de ventaja sobre los del resto del país. Por su parte, los madrileños son los que más se desplazan en el vehículo de un amigo, con más de diez puntos de diferencia en relación a los jóvenes catalanes.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Aunque todos los jóvenes se desplazan de manera mayoritaria en el vehículo de un familiar, son los que viven en el resto de España los que lo hacen con más intensidad, por encima de los madrileños y catalanes.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Siete de cada diez jóvenes que se desplaza en vehículo y que carece de permiso de conducir, lo hace en el vehículo de un familiar, cifra que desciende hasta el 50% e el caso de los jóvenes que sí que tienen dicho permiso. Finalmente, ha de señalarse que los jóvenes que carecen de permiso de conducir se desplazan con mucha mayor frecuencia, casi el doble, en el vehículo de un amigo, que aquellos que disponen de permiso.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88290075-2A15-4FF3-94D5-3BB13D5BBD9A}" type="slidenum">
              <a:rPr lang="es-ES"/>
              <a:pPr>
                <a:defRPr/>
              </a:pPr>
              <a:t>15</a:t>
            </a:fld>
            <a:endParaRPr lang="es-ES"/>
          </a:p>
        </p:txBody>
      </p:sp>
      <p:sp>
        <p:nvSpPr>
          <p:cNvPr id="4099" name="20 Rectángulo"/>
          <p:cNvSpPr>
            <a:spLocks noChangeArrowheads="1"/>
          </p:cNvSpPr>
          <p:nvPr/>
        </p:nvSpPr>
        <p:spPr bwMode="auto">
          <a:xfrm>
            <a:off x="833438" y="2717800"/>
            <a:ext cx="8085137" cy="646331"/>
          </a:xfrm>
          <a:prstGeom prst="rect">
            <a:avLst/>
          </a:prstGeom>
          <a:noFill/>
          <a:ln w="9525">
            <a:noFill/>
            <a:prstDash val="sysDash"/>
            <a:miter lim="800000"/>
            <a:headEnd/>
            <a:tailEnd/>
          </a:ln>
        </p:spPr>
        <p:txBody>
          <a:bodyPr>
            <a:spAutoFit/>
          </a:bodyPr>
          <a:lstStyle/>
          <a:p>
            <a:pPr marL="342900" indent="-342900" algn="just">
              <a:lnSpc>
                <a:spcPct val="150000"/>
              </a:lnSpc>
              <a:tabLst>
                <a:tab pos="7378700" algn="r"/>
              </a:tabLst>
            </a:pPr>
            <a:r>
              <a:rPr lang="es-ES" altLang="es-ES" sz="2400" b="1" dirty="0" smtClean="0">
                <a:solidFill>
                  <a:srgbClr val="002060"/>
                </a:solidFill>
                <a:latin typeface="Century Gothic" pitchFamily="34" charset="0"/>
              </a:rPr>
              <a:t>Opiniones sobre futuro y seguridad vial</a:t>
            </a:r>
            <a:endParaRPr lang="es-ES" altLang="es-ES" sz="2400" b="1" dirty="0">
              <a:solidFill>
                <a:srgbClr val="002060"/>
              </a:solidFill>
              <a:latin typeface="Century Gothic" pitchFamily="34" charset="0"/>
            </a:endParaRPr>
          </a:p>
        </p:txBody>
      </p:sp>
      <p:sp>
        <p:nvSpPr>
          <p:cNvPr id="4100" name="5 Rectángulo"/>
          <p:cNvSpPr>
            <a:spLocks noChangeArrowheads="1"/>
          </p:cNvSpPr>
          <p:nvPr/>
        </p:nvSpPr>
        <p:spPr bwMode="auto">
          <a:xfrm>
            <a:off x="935038" y="3306763"/>
            <a:ext cx="7731125" cy="36512"/>
          </a:xfrm>
          <a:prstGeom prst="rect">
            <a:avLst/>
          </a:prstGeom>
          <a:solidFill>
            <a:srgbClr val="31859C"/>
          </a:solidFill>
          <a:ln w="9525">
            <a:noFill/>
            <a:miter lim="800000"/>
            <a:headEnd/>
            <a:tailEnd/>
          </a:ln>
        </p:spPr>
        <p:txBody>
          <a:bodyPr>
            <a:spAutoFit/>
          </a:bodyPr>
          <a:lstStyle/>
          <a:p>
            <a:endParaRPr lang="es-ES_tradnl" b="1">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Si en unos años conduces una furgoneta o un turismo, ¿cómo crees que será?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16</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EXPECTATIVAS DE FUTURO (1/4)</a:t>
            </a:r>
            <a:endParaRPr lang="es-ES" dirty="0"/>
          </a:p>
        </p:txBody>
      </p:sp>
      <p:pic>
        <p:nvPicPr>
          <p:cNvPr id="1026" name="Picture 2"/>
          <p:cNvPicPr>
            <a:picLocks noChangeAspect="1" noChangeArrowheads="1"/>
          </p:cNvPicPr>
          <p:nvPr/>
        </p:nvPicPr>
        <p:blipFill>
          <a:blip r:embed="rId2" cstate="print"/>
          <a:srcRect/>
          <a:stretch>
            <a:fillRect/>
          </a:stretch>
        </p:blipFill>
        <p:spPr bwMode="auto">
          <a:xfrm>
            <a:off x="149039" y="1571187"/>
            <a:ext cx="5610155" cy="2893237"/>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254094" y="4758858"/>
            <a:ext cx="5991225" cy="1266825"/>
          </a:xfrm>
          <a:prstGeom prst="rect">
            <a:avLst/>
          </a:prstGeom>
          <a:noFill/>
          <a:ln w="9525">
            <a:noFill/>
            <a:miter lim="800000"/>
            <a:headEnd/>
            <a:tailEnd/>
          </a:ln>
          <a:effectLst/>
        </p:spPr>
      </p:pic>
      <p:sp>
        <p:nvSpPr>
          <p:cNvPr id="9" name="7 CuadroTexto"/>
          <p:cNvSpPr txBox="1">
            <a:spLocks noChangeArrowheads="1"/>
          </p:cNvSpPr>
          <p:nvPr/>
        </p:nvSpPr>
        <p:spPr bwMode="auto">
          <a:xfrm>
            <a:off x="5942004" y="1579799"/>
            <a:ext cx="3547053" cy="267765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En relación a lo que opinan sobre el futuro, casi dos de cada tres jóvenes creen que el vehículo a motor que conducirán en unos años será un vehículo con un motor de combustión, siendo una clara minoría (poco más de un 10%) los que creen que este vehículo será eléctrico.</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Aunque los datos muestran una relativa paridad por sexos, los varones creen en mayor medida que las mujeres que este vehículo será de combustión, mientras que una de cada diez mujeres no contesta a esta pregunta.</a:t>
            </a:r>
          </a:p>
        </p:txBody>
      </p:sp>
      <p:sp>
        <p:nvSpPr>
          <p:cNvPr id="12" name="7 CuadroTexto"/>
          <p:cNvSpPr txBox="1">
            <a:spLocks noChangeArrowheads="1"/>
          </p:cNvSpPr>
          <p:nvPr/>
        </p:nvSpPr>
        <p:spPr bwMode="auto">
          <a:xfrm>
            <a:off x="6374921" y="4397122"/>
            <a:ext cx="2932981"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 creencia en que este coche del futuro será de combustión está menos extendida entre los menores de 17 años que entre el resto de los jóvenes.  De hecho, son ellos los que creen en mayor medida que ese coche será eléctrico, con unos datos que superan con claridad el resto de cohortes de edad.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Si en unos años conduces una furgoneta o un turismo, ¿cómo crees que será?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17</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EXPECTATIVAS DE FUTURO (2/4)</a:t>
            </a:r>
            <a:endParaRPr lang="es-ES" dirty="0"/>
          </a:p>
        </p:txBody>
      </p:sp>
      <p:pic>
        <p:nvPicPr>
          <p:cNvPr id="2" name="Picture 2"/>
          <p:cNvPicPr>
            <a:picLocks noChangeAspect="1" noChangeArrowheads="1"/>
          </p:cNvPicPr>
          <p:nvPr/>
        </p:nvPicPr>
        <p:blipFill>
          <a:blip r:embed="rId2" cstate="print"/>
          <a:srcRect/>
          <a:stretch>
            <a:fillRect/>
          </a:stretch>
        </p:blipFill>
        <p:spPr bwMode="auto">
          <a:xfrm>
            <a:off x="1068294" y="2153119"/>
            <a:ext cx="7704358" cy="1606081"/>
          </a:xfrm>
          <a:prstGeom prst="rect">
            <a:avLst/>
          </a:prstGeom>
          <a:noFill/>
          <a:ln w="9525">
            <a:noFill/>
            <a:miter lim="800000"/>
            <a:headEnd/>
            <a:tailEnd/>
          </a:ln>
          <a:effectLst/>
        </p:spPr>
      </p:pic>
      <p:sp>
        <p:nvSpPr>
          <p:cNvPr id="9" name="7 CuadroTexto"/>
          <p:cNvSpPr txBox="1">
            <a:spLocks noChangeArrowheads="1"/>
          </p:cNvSpPr>
          <p:nvPr/>
        </p:nvSpPr>
        <p:spPr bwMode="auto">
          <a:xfrm>
            <a:off x="821268" y="4146477"/>
            <a:ext cx="7984067" cy="175432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No se aprecian diferencias significativas en esta pregunta en relación al lugar de residencia de los jóvenes, si bien es verdad que son los catalanes lo que en mayor medida apuestan por el vehículo híbrido.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Empero, sí que se aprecian diferencias en función de la posesión o no del permiso de conducir: mientras que casi siete de cada diez jóvenes que lo tienen apuestan por un motor de combustión, esta cifra desciende hasta poco más del 62% entre aquellos que carecen de permiso de conducir. Entre estos últimos, quizá por el desconocimiento o desinterés sobre la materia, el porcentaje de ausencia de respuesta ante esta pregunta dobla a los que sí tienen permiso de conducir.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Y, ¿cómo preferirías que fuera?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18</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EXPECTATIVAS DE FUTURO (3/4)</a:t>
            </a:r>
            <a:endParaRPr lang="es-ES" dirty="0"/>
          </a:p>
        </p:txBody>
      </p:sp>
      <p:pic>
        <p:nvPicPr>
          <p:cNvPr id="2050" name="Picture 2"/>
          <p:cNvPicPr>
            <a:picLocks noChangeAspect="1" noChangeArrowheads="1"/>
          </p:cNvPicPr>
          <p:nvPr/>
        </p:nvPicPr>
        <p:blipFill>
          <a:blip r:embed="rId2" cstate="print"/>
          <a:srcRect/>
          <a:stretch>
            <a:fillRect/>
          </a:stretch>
        </p:blipFill>
        <p:spPr bwMode="auto">
          <a:xfrm>
            <a:off x="193862" y="1622612"/>
            <a:ext cx="5619627" cy="2898122"/>
          </a:xfrm>
          <a:prstGeom prst="rect">
            <a:avLst/>
          </a:prstGeom>
          <a:noFill/>
          <a:ln w="9525">
            <a:noFill/>
            <a:miter lim="800000"/>
            <a:headEnd/>
            <a:tailEnd/>
          </a:ln>
          <a:effectLst/>
        </p:spPr>
      </p:pic>
      <p:pic>
        <p:nvPicPr>
          <p:cNvPr id="2" name="Picture 2"/>
          <p:cNvPicPr>
            <a:picLocks noChangeAspect="1" noChangeArrowheads="1"/>
          </p:cNvPicPr>
          <p:nvPr/>
        </p:nvPicPr>
        <p:blipFill>
          <a:blip r:embed="rId3" cstate="print"/>
          <a:srcRect/>
          <a:stretch>
            <a:fillRect/>
          </a:stretch>
        </p:blipFill>
        <p:spPr bwMode="auto">
          <a:xfrm>
            <a:off x="164447" y="4776788"/>
            <a:ext cx="5991225" cy="1266825"/>
          </a:xfrm>
          <a:prstGeom prst="rect">
            <a:avLst/>
          </a:prstGeom>
          <a:noFill/>
          <a:ln w="9525">
            <a:noFill/>
            <a:miter lim="800000"/>
            <a:headEnd/>
            <a:tailEnd/>
          </a:ln>
          <a:effectLst/>
        </p:spPr>
      </p:pic>
      <p:sp>
        <p:nvSpPr>
          <p:cNvPr id="8" name="7 CuadroTexto"/>
          <p:cNvSpPr txBox="1">
            <a:spLocks noChangeArrowheads="1"/>
          </p:cNvSpPr>
          <p:nvPr/>
        </p:nvSpPr>
        <p:spPr bwMode="auto">
          <a:xfrm>
            <a:off x="5959256" y="1614305"/>
            <a:ext cx="3555679" cy="286232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datos varían de manera ostensible cuando la pregunta ya no se refiere a qué tipo de coche ser cree que habrá, sino a cual se prefiere. En este caso, aumentan hasta un tercio los que prefieren un vehículo eléctrico y superan el 25% los que apuestan por el híbrido. En consecuencia, descienden hasta menos de un 32% los que apuestan por un vehículo con motor de combustión.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Las mujeres prefieren en menor medida el vehículo a combustión que los hombres, y tienden a apostar con más claridad por el vehículo eléctrico.</a:t>
            </a:r>
          </a:p>
        </p:txBody>
      </p:sp>
      <p:sp>
        <p:nvSpPr>
          <p:cNvPr id="9" name="7 CuadroTexto"/>
          <p:cNvSpPr txBox="1">
            <a:spLocks noChangeArrowheads="1"/>
          </p:cNvSpPr>
          <p:nvPr/>
        </p:nvSpPr>
        <p:spPr bwMode="auto">
          <a:xfrm>
            <a:off x="6293455" y="4595530"/>
            <a:ext cx="3074836" cy="1200329"/>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 preferencia por el vehículo eléctrico parece ser inversamente proporcional a la edad del joven, mientras que la apuesta por el híbrido se incrementa conforme se incrementa la edad de los jóvenes.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Y, ¿cómo preferirías que fuera?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19</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EXPECTATIVAS DE FUTURO (4/4)</a:t>
            </a:r>
            <a:endParaRPr lang="es-ES" dirty="0"/>
          </a:p>
        </p:txBody>
      </p:sp>
      <p:pic>
        <p:nvPicPr>
          <p:cNvPr id="3074" name="Picture 2"/>
          <p:cNvPicPr>
            <a:picLocks noChangeAspect="1" noChangeArrowheads="1"/>
          </p:cNvPicPr>
          <p:nvPr/>
        </p:nvPicPr>
        <p:blipFill>
          <a:blip r:embed="rId2" cstate="print"/>
          <a:srcRect/>
          <a:stretch>
            <a:fillRect/>
          </a:stretch>
        </p:blipFill>
        <p:spPr bwMode="auto">
          <a:xfrm>
            <a:off x="1081803" y="2156105"/>
            <a:ext cx="6918357" cy="1442228"/>
          </a:xfrm>
          <a:prstGeom prst="rect">
            <a:avLst/>
          </a:prstGeom>
          <a:noFill/>
          <a:ln w="9525">
            <a:noFill/>
            <a:miter lim="800000"/>
            <a:headEnd/>
            <a:tailEnd/>
          </a:ln>
          <a:effectLst/>
        </p:spPr>
      </p:pic>
      <p:sp>
        <p:nvSpPr>
          <p:cNvPr id="8" name="7 CuadroTexto"/>
          <p:cNvSpPr txBox="1">
            <a:spLocks noChangeArrowheads="1"/>
          </p:cNvSpPr>
          <p:nvPr/>
        </p:nvSpPr>
        <p:spPr bwMode="auto">
          <a:xfrm>
            <a:off x="829895" y="4017081"/>
            <a:ext cx="7984067" cy="175432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datos muestran diferencias significativas en función de la residencia de los jóvenes: así, para los madrileños el vehículo preferido en un futuro es el coche eléctrico, mientras que para los que residen fuera de Madrid o Cataluña prefieren el vehículo con motor a combustión.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el caso de los madrileños, es especialmente significativo el bajo número de jóvenes que apuestan por este vehículo a combustión, con más de diez puntos de diferencia sobre los jóvenes catalanes.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De nuevo, entre los jóvenes que tienen permiso de conducir tiene más peso el motor de combustión, mientras que entre los que carecen de él se apuesta por el vehículo eléctrico.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88290075-2A15-4FF3-94D5-3BB13D5BBD9A}" type="slidenum">
              <a:rPr lang="es-ES"/>
              <a:pPr>
                <a:defRPr/>
              </a:pPr>
              <a:t>2</a:t>
            </a:fld>
            <a:endParaRPr lang="es-ES"/>
          </a:p>
        </p:txBody>
      </p:sp>
      <p:sp>
        <p:nvSpPr>
          <p:cNvPr id="4099" name="20 Rectángulo"/>
          <p:cNvSpPr>
            <a:spLocks noChangeArrowheads="1"/>
          </p:cNvSpPr>
          <p:nvPr/>
        </p:nvSpPr>
        <p:spPr bwMode="auto">
          <a:xfrm>
            <a:off x="833438" y="2717800"/>
            <a:ext cx="8085137" cy="574901"/>
          </a:xfrm>
          <a:prstGeom prst="rect">
            <a:avLst/>
          </a:prstGeom>
          <a:noFill/>
          <a:ln w="9525">
            <a:noFill/>
            <a:prstDash val="sysDash"/>
            <a:miter lim="800000"/>
            <a:headEnd/>
            <a:tailEnd/>
          </a:ln>
        </p:spPr>
        <p:txBody>
          <a:bodyPr>
            <a:spAutoFit/>
          </a:bodyPr>
          <a:lstStyle/>
          <a:p>
            <a:pPr marL="342900" indent="-342900" algn="just">
              <a:lnSpc>
                <a:spcPct val="150000"/>
              </a:lnSpc>
              <a:tabLst>
                <a:tab pos="7378700" algn="r"/>
              </a:tabLst>
            </a:pPr>
            <a:r>
              <a:rPr lang="es-ES" altLang="es-ES" sz="2400" b="1" dirty="0" smtClean="0">
                <a:solidFill>
                  <a:srgbClr val="002060"/>
                </a:solidFill>
                <a:latin typeface="Century Gothic" pitchFamily="34" charset="0"/>
              </a:rPr>
              <a:t>Características de la muestra</a:t>
            </a:r>
            <a:endParaRPr lang="es-ES" altLang="es-ES" sz="2400" b="1" dirty="0">
              <a:solidFill>
                <a:srgbClr val="002060"/>
              </a:solidFill>
              <a:latin typeface="Century Gothic" pitchFamily="34" charset="0"/>
            </a:endParaRPr>
          </a:p>
        </p:txBody>
      </p:sp>
      <p:sp>
        <p:nvSpPr>
          <p:cNvPr id="4100" name="5 Rectángulo"/>
          <p:cNvSpPr>
            <a:spLocks noChangeArrowheads="1"/>
          </p:cNvSpPr>
          <p:nvPr/>
        </p:nvSpPr>
        <p:spPr bwMode="auto">
          <a:xfrm>
            <a:off x="935038" y="3306763"/>
            <a:ext cx="7731125" cy="36512"/>
          </a:xfrm>
          <a:prstGeom prst="rect">
            <a:avLst/>
          </a:prstGeom>
          <a:solidFill>
            <a:srgbClr val="31859C"/>
          </a:solidFill>
          <a:ln w="9525">
            <a:noFill/>
            <a:miter lim="800000"/>
            <a:headEnd/>
            <a:tailEnd/>
          </a:ln>
        </p:spPr>
        <p:txBody>
          <a:bodyPr>
            <a:spAutoFit/>
          </a:bodyPr>
          <a:lstStyle/>
          <a:p>
            <a:endParaRPr lang="es-ES_tradnl" b="1">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Ordena la seguridad de los siguientes tipos de vías siendo 1 la más segura y 4 la menos segura</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20</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SEGURIDAD DE LAS VÍAS (1/2)</a:t>
            </a:r>
            <a:endParaRPr lang="es-ES" dirty="0"/>
          </a:p>
        </p:txBody>
      </p:sp>
      <p:pic>
        <p:nvPicPr>
          <p:cNvPr id="3076" name="Picture 4"/>
          <p:cNvPicPr>
            <a:picLocks noChangeAspect="1" noChangeArrowheads="1"/>
          </p:cNvPicPr>
          <p:nvPr/>
        </p:nvPicPr>
        <p:blipFill>
          <a:blip r:embed="rId2" cstate="print"/>
          <a:srcRect/>
          <a:stretch>
            <a:fillRect/>
          </a:stretch>
        </p:blipFill>
        <p:spPr bwMode="auto">
          <a:xfrm>
            <a:off x="256615" y="1599937"/>
            <a:ext cx="5489762" cy="2831149"/>
          </a:xfrm>
          <a:prstGeom prst="rect">
            <a:avLst/>
          </a:prstGeom>
          <a:noFill/>
          <a:ln w="9525">
            <a:noFill/>
            <a:miter lim="800000"/>
            <a:headEnd/>
            <a:tailEnd/>
          </a:ln>
          <a:effectLst/>
        </p:spPr>
      </p:pic>
      <p:pic>
        <p:nvPicPr>
          <p:cNvPr id="4098" name="Picture 2"/>
          <p:cNvPicPr>
            <a:picLocks noChangeAspect="1" noChangeArrowheads="1"/>
          </p:cNvPicPr>
          <p:nvPr/>
        </p:nvPicPr>
        <p:blipFill>
          <a:blip r:embed="rId3" cstate="print"/>
          <a:srcRect/>
          <a:stretch>
            <a:fillRect/>
          </a:stretch>
        </p:blipFill>
        <p:spPr bwMode="auto">
          <a:xfrm>
            <a:off x="375147" y="4732712"/>
            <a:ext cx="5962555" cy="1380221"/>
          </a:xfrm>
          <a:prstGeom prst="rect">
            <a:avLst/>
          </a:prstGeom>
          <a:noFill/>
          <a:ln w="9525">
            <a:noFill/>
            <a:miter lim="800000"/>
            <a:headEnd/>
            <a:tailEnd/>
          </a:ln>
          <a:effectLst/>
        </p:spPr>
      </p:pic>
      <p:sp>
        <p:nvSpPr>
          <p:cNvPr id="8" name="7 CuadroTexto"/>
          <p:cNvSpPr txBox="1">
            <a:spLocks noChangeArrowheads="1"/>
          </p:cNvSpPr>
          <p:nvPr/>
        </p:nvSpPr>
        <p:spPr bwMode="auto">
          <a:xfrm>
            <a:off x="6028268" y="1648810"/>
            <a:ext cx="3403599" cy="2492990"/>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Las vías más seguras para los jóvenes españoles son las autopistas de peaje, mientras que las menos seguras son, con claridad, las carreteras convencionales.  Con un nivel de seguridad elevado aparecen las autovías y en un punto intermedio están las calles.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Aunque no se aprecian diferencias reseñables por sexos, los hombres tienen mejor concepto en cuanto a seguridad que las mujeres sobre las autovías y autopistas de peaje.</a:t>
            </a:r>
          </a:p>
        </p:txBody>
      </p:sp>
      <p:sp>
        <p:nvSpPr>
          <p:cNvPr id="9" name="7 CuadroTexto"/>
          <p:cNvSpPr txBox="1">
            <a:spLocks noChangeArrowheads="1"/>
          </p:cNvSpPr>
          <p:nvPr/>
        </p:nvSpPr>
        <p:spPr bwMode="auto">
          <a:xfrm>
            <a:off x="6431482" y="4578277"/>
            <a:ext cx="2919552" cy="1015663"/>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Conforme se incrementa la edad de los jóvenes, se incrementa la percepción subjetiva de seguridad tanto en autovías como en autopistas de peaje.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Ordena la seguridad de los siguientes tipos de vías siendo 1 la más segura y 4 la menos segura</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21</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SEGURIDAD DE LAS VÍAS (2/2)</a:t>
            </a:r>
            <a:endParaRPr lang="es-ES" dirty="0"/>
          </a:p>
        </p:txBody>
      </p:sp>
      <p:pic>
        <p:nvPicPr>
          <p:cNvPr id="5122" name="Picture 2"/>
          <p:cNvPicPr>
            <a:picLocks noChangeAspect="1" noChangeArrowheads="1"/>
          </p:cNvPicPr>
          <p:nvPr/>
        </p:nvPicPr>
        <p:blipFill>
          <a:blip r:embed="rId2" cstate="print"/>
          <a:srcRect/>
          <a:stretch>
            <a:fillRect/>
          </a:stretch>
        </p:blipFill>
        <p:spPr bwMode="auto">
          <a:xfrm>
            <a:off x="1288022" y="1937716"/>
            <a:ext cx="7276373" cy="1609817"/>
          </a:xfrm>
          <a:prstGeom prst="rect">
            <a:avLst/>
          </a:prstGeom>
          <a:noFill/>
          <a:ln w="9525">
            <a:noFill/>
            <a:miter lim="800000"/>
            <a:headEnd/>
            <a:tailEnd/>
          </a:ln>
          <a:effectLst/>
        </p:spPr>
      </p:pic>
      <p:sp>
        <p:nvSpPr>
          <p:cNvPr id="8" name="7 CuadroTexto"/>
          <p:cNvSpPr txBox="1">
            <a:spLocks noChangeArrowheads="1"/>
          </p:cNvSpPr>
          <p:nvPr/>
        </p:nvSpPr>
        <p:spPr bwMode="auto">
          <a:xfrm>
            <a:off x="821268" y="4146477"/>
            <a:ext cx="7984067"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madrileños son los que consideran más seguras las autopistas de peaje y, por el contrario, los que más inseguras consideran las calles. En el caso de los jóvenes catalanes, su sensación de inseguridad en las autovías es la más alta de los grupos analizados.  Son, finalmente, los jóvenes que viven en el resto de España los que más inseguras consideran las carreteras convencionales.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sensación subjetiva de inseguridad es menor en autovías y autopistas entre los jóvenes que tienen permiso de conducir que entre aquellos que carecen de él. Por el contrario, los jóvenes que carecen de permiso consideran más seguras calles y carreteras que aquellos jóvenes que disponen del permiso de conducir.</a:t>
            </a:r>
          </a:p>
          <a:p>
            <a:pPr marL="177800" indent="-177800" algn="just">
              <a:buFont typeface="Arial" pitchFamily="34" charset="0"/>
              <a:buChar char="•"/>
            </a:pPr>
            <a:endParaRPr lang="es-ES" sz="1200" dirty="0" smtClean="0">
              <a:solidFill>
                <a:srgbClr val="002060"/>
              </a:solidFill>
              <a:latin typeface="Century Gothic"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¿Crees que el actual permiso de conducir por puntos es una herramienta que mejora la seguridad vial?</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22</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CARNET POR PUNTOS (1/2)</a:t>
            </a:r>
            <a:endParaRPr lang="es-ES" dirty="0"/>
          </a:p>
        </p:txBody>
      </p:sp>
      <p:pic>
        <p:nvPicPr>
          <p:cNvPr id="5123" name="Picture 3"/>
          <p:cNvPicPr>
            <a:picLocks noChangeAspect="1" noChangeArrowheads="1"/>
          </p:cNvPicPr>
          <p:nvPr/>
        </p:nvPicPr>
        <p:blipFill>
          <a:blip r:embed="rId2" cstate="print"/>
          <a:srcRect/>
          <a:stretch>
            <a:fillRect/>
          </a:stretch>
        </p:blipFill>
        <p:spPr bwMode="auto">
          <a:xfrm>
            <a:off x="298394" y="1757082"/>
            <a:ext cx="5376265" cy="2772617"/>
          </a:xfrm>
          <a:prstGeom prst="rect">
            <a:avLst/>
          </a:prstGeom>
          <a:noFill/>
          <a:ln w="9525">
            <a:noFill/>
            <a:miter lim="800000"/>
            <a:headEnd/>
            <a:tailEnd/>
          </a:ln>
          <a:effectLst/>
        </p:spPr>
      </p:pic>
      <p:pic>
        <p:nvPicPr>
          <p:cNvPr id="8194" name="Picture 2"/>
          <p:cNvPicPr>
            <a:picLocks noChangeAspect="1" noChangeArrowheads="1"/>
          </p:cNvPicPr>
          <p:nvPr/>
        </p:nvPicPr>
        <p:blipFill>
          <a:blip r:embed="rId3" cstate="print"/>
          <a:srcRect/>
          <a:stretch>
            <a:fillRect/>
          </a:stretch>
        </p:blipFill>
        <p:spPr bwMode="auto">
          <a:xfrm>
            <a:off x="462802" y="4802313"/>
            <a:ext cx="6141759" cy="1285220"/>
          </a:xfrm>
          <a:prstGeom prst="rect">
            <a:avLst/>
          </a:prstGeom>
          <a:noFill/>
          <a:ln w="9525">
            <a:noFill/>
            <a:miter lim="800000"/>
            <a:headEnd/>
            <a:tailEnd/>
          </a:ln>
          <a:effectLst/>
        </p:spPr>
      </p:pic>
      <p:sp>
        <p:nvSpPr>
          <p:cNvPr id="8" name="7 CuadroTexto"/>
          <p:cNvSpPr txBox="1">
            <a:spLocks noChangeArrowheads="1"/>
          </p:cNvSpPr>
          <p:nvPr/>
        </p:nvSpPr>
        <p:spPr bwMode="auto">
          <a:xfrm>
            <a:off x="6028268" y="1648810"/>
            <a:ext cx="3403599" cy="230832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apoyo de los jóvenes al actual carné por puntos como elemento de mejora de la seguridad vial es abrumador: prácticamente ocho de cada diez considera que el actual permiso de conducir por puntos es una herramienta que ayuda a mejorar la seguridad vial.</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Este apoyo es incluso mayor entre las mujeres que entre los varones, con una diferencia de casi tres puntos a favor de las chicas. </a:t>
            </a:r>
          </a:p>
        </p:txBody>
      </p:sp>
      <p:sp>
        <p:nvSpPr>
          <p:cNvPr id="9" name="7 CuadroTexto"/>
          <p:cNvSpPr txBox="1">
            <a:spLocks noChangeArrowheads="1"/>
          </p:cNvSpPr>
          <p:nvPr/>
        </p:nvSpPr>
        <p:spPr bwMode="auto">
          <a:xfrm>
            <a:off x="6604002" y="4578277"/>
            <a:ext cx="2726265" cy="175432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Dentro de este apoyo abrumador de los jóvenes, son los mayores de 21 años los que consideran en mayor medida, hasta superar el 18% de rechazo a la consideración del permiso por puntos como una herramienta que mejora la seguridad vial.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 ¿Crees que el actual permiso de conducir por puntos es una herramienta que mejora la seguridad vial?</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23</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CARNET POR PUNTOS (2/2)</a:t>
            </a:r>
            <a:endParaRPr lang="es-ES" dirty="0"/>
          </a:p>
        </p:txBody>
      </p:sp>
      <p:pic>
        <p:nvPicPr>
          <p:cNvPr id="9218" name="Picture 2"/>
          <p:cNvPicPr>
            <a:picLocks noChangeAspect="1" noChangeArrowheads="1"/>
          </p:cNvPicPr>
          <p:nvPr/>
        </p:nvPicPr>
        <p:blipFill>
          <a:blip r:embed="rId2" cstate="print"/>
          <a:srcRect/>
          <a:stretch>
            <a:fillRect/>
          </a:stretch>
        </p:blipFill>
        <p:spPr bwMode="auto">
          <a:xfrm>
            <a:off x="1247302" y="2267895"/>
            <a:ext cx="6576380" cy="1315276"/>
          </a:xfrm>
          <a:prstGeom prst="rect">
            <a:avLst/>
          </a:prstGeom>
          <a:noFill/>
          <a:ln w="9525">
            <a:noFill/>
            <a:miter lim="800000"/>
            <a:headEnd/>
            <a:tailEnd/>
          </a:ln>
          <a:effectLst/>
        </p:spPr>
      </p:pic>
      <p:sp>
        <p:nvSpPr>
          <p:cNvPr id="8" name="7 CuadroTexto"/>
          <p:cNvSpPr txBox="1">
            <a:spLocks noChangeArrowheads="1"/>
          </p:cNvSpPr>
          <p:nvPr/>
        </p:nvSpPr>
        <p:spPr bwMode="auto">
          <a:xfrm>
            <a:off x="821268" y="4146477"/>
            <a:ext cx="7984067" cy="1384995"/>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catalanes son los que en menor medida consideran que el permiso por puntos es una herramienta que mejora la seguridad vial, por debajo del 75%, frente a un porcentaje superior al 80% entre los jóvenes que no son ni de Madrid ni de Cataluña.</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el caso de los jóvenes que tienen permiso de conducir, el rechazo al permiso por puntos como herramienta de mejora de la seguridad vial supera el 19%, frente a menos de un 15% de rechazo en el caso de los que carecen de permiso de conducir.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Sobre los límites actuales de velocidad en las siguientes vías, indica si te parece que son adecuados, debería aumentarse la velocidad máxima o disminuirse</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24</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LA VELOCIDAD </a:t>
            </a:r>
          </a:p>
          <a:p>
            <a:pPr algn="ctr"/>
            <a:r>
              <a:rPr lang="es-ES" dirty="0" smtClean="0"/>
              <a:t>(1/3)</a:t>
            </a:r>
            <a:endParaRPr lang="es-ES" dirty="0"/>
          </a:p>
        </p:txBody>
      </p:sp>
      <p:pic>
        <p:nvPicPr>
          <p:cNvPr id="6147" name="Picture 3"/>
          <p:cNvPicPr>
            <a:picLocks noChangeAspect="1" noChangeArrowheads="1"/>
          </p:cNvPicPr>
          <p:nvPr/>
        </p:nvPicPr>
        <p:blipFill>
          <a:blip r:embed="rId2" cstate="print"/>
          <a:srcRect/>
          <a:stretch>
            <a:fillRect/>
          </a:stretch>
        </p:blipFill>
        <p:spPr bwMode="auto">
          <a:xfrm>
            <a:off x="131109" y="1762967"/>
            <a:ext cx="6367671" cy="3302092"/>
          </a:xfrm>
          <a:prstGeom prst="rect">
            <a:avLst/>
          </a:prstGeom>
          <a:noFill/>
          <a:ln w="9525">
            <a:noFill/>
            <a:miter lim="800000"/>
            <a:headEnd/>
            <a:tailEnd/>
          </a:ln>
          <a:effectLst/>
        </p:spPr>
      </p:pic>
      <p:sp>
        <p:nvSpPr>
          <p:cNvPr id="8" name="7 CuadroTexto"/>
          <p:cNvSpPr txBox="1">
            <a:spLocks noChangeArrowheads="1"/>
          </p:cNvSpPr>
          <p:nvPr/>
        </p:nvSpPr>
        <p:spPr bwMode="auto">
          <a:xfrm>
            <a:off x="6456176" y="1597054"/>
            <a:ext cx="3119151" cy="415498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En relación a los límites de velocidad que actualmente existen en las distintas  vías españolas, la postura más extendida entre los jóvenes españoles es que los mismos deberían mantenerse tal y como están. Empero, estas opiniones presentan varios matices en función de la vía de la que se trate.</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apoyo al mantenimiento de la velocidad actual es muy claro en el caso de las calles y de las carreteras convencionales, superando en ambos casos el 75%, pero la cifra disminuye con claridad en el caso de autovías y de autopistas de peaje.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estos últimos dos casos, el apoyo al aumento del límite de velocidad supera el tercio de jóvenes.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Sobre los límites actuales de velocidad en las siguientes vías, indica si te parece que son adecuados, debería aumentarse la velocidad máxima o disminuirse</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25</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LA VELOCIDAD</a:t>
            </a:r>
          </a:p>
          <a:p>
            <a:pPr algn="ctr"/>
            <a:r>
              <a:rPr lang="es-ES" dirty="0" smtClean="0"/>
              <a:t>(2/3)</a:t>
            </a:r>
            <a:endParaRPr lang="es-ES" dirty="0"/>
          </a:p>
        </p:txBody>
      </p:sp>
      <p:pic>
        <p:nvPicPr>
          <p:cNvPr id="10242" name="Picture 2"/>
          <p:cNvPicPr>
            <a:picLocks noChangeAspect="1" noChangeArrowheads="1"/>
          </p:cNvPicPr>
          <p:nvPr/>
        </p:nvPicPr>
        <p:blipFill>
          <a:blip r:embed="rId2" cstate="print"/>
          <a:srcRect/>
          <a:stretch>
            <a:fillRect/>
          </a:stretch>
        </p:blipFill>
        <p:spPr bwMode="auto">
          <a:xfrm>
            <a:off x="766150" y="1686045"/>
            <a:ext cx="8010525" cy="1457325"/>
          </a:xfrm>
          <a:prstGeom prst="rect">
            <a:avLst/>
          </a:prstGeom>
          <a:noFill/>
          <a:ln w="9525">
            <a:noFill/>
            <a:miter lim="800000"/>
            <a:headEnd/>
            <a:tailEnd/>
          </a:ln>
          <a:effectLst/>
        </p:spPr>
      </p:pic>
      <p:pic>
        <p:nvPicPr>
          <p:cNvPr id="10243" name="Picture 3"/>
          <p:cNvPicPr>
            <a:picLocks noChangeAspect="1" noChangeArrowheads="1"/>
          </p:cNvPicPr>
          <p:nvPr/>
        </p:nvPicPr>
        <p:blipFill>
          <a:blip r:embed="rId3" cstate="print"/>
          <a:srcRect/>
          <a:stretch>
            <a:fillRect/>
          </a:stretch>
        </p:blipFill>
        <p:spPr bwMode="auto">
          <a:xfrm>
            <a:off x="757184" y="3171478"/>
            <a:ext cx="8010525" cy="1457325"/>
          </a:xfrm>
          <a:prstGeom prst="rect">
            <a:avLst/>
          </a:prstGeom>
          <a:noFill/>
          <a:ln w="9525">
            <a:noFill/>
            <a:miter lim="800000"/>
            <a:headEnd/>
            <a:tailEnd/>
          </a:ln>
          <a:effectLst/>
        </p:spPr>
      </p:pic>
      <p:sp>
        <p:nvSpPr>
          <p:cNvPr id="8" name="7 CuadroTexto"/>
          <p:cNvSpPr txBox="1">
            <a:spLocks noChangeArrowheads="1"/>
          </p:cNvSpPr>
          <p:nvPr/>
        </p:nvSpPr>
        <p:spPr bwMode="auto">
          <a:xfrm>
            <a:off x="515183" y="4657672"/>
            <a:ext cx="8723707"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apoyo al aumento de los límites de velocidad en autopistas de peaje y autovías es claramente superior entre los chicos que entre las chicas, con más de quince puntos de diferencia entre ellos y ellas.  Este apoyo se incrementa conforme se incrementa la edad de los jóvenes, tanto en el caso de las autopistas de peaje como en el de las autovías.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ambos casos, igualmente, el apoyo al incremento de los límites de velocidad es superior en Cataluña que en el resto del país. Es significativo que el menor apoyo a este aumento se da entre los jóvenes residentes en la Comunidad de Madrid.</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apoyo al incremento de los límites en ambas vías es mayor entre los jóvenes que poseen permiso de conducir.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Sobre los límites actuales de velocidad en las siguientes vías, indica si te parece que son adecuados, debería aumentarse la velocidad máxima o disminuirse</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26</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LA VELOCIDAD</a:t>
            </a:r>
          </a:p>
          <a:p>
            <a:pPr algn="ctr"/>
            <a:r>
              <a:rPr lang="es-ES" dirty="0" smtClean="0"/>
              <a:t>(3/3)</a:t>
            </a:r>
            <a:endParaRPr lang="es-ES" dirty="0"/>
          </a:p>
        </p:txBody>
      </p:sp>
      <p:pic>
        <p:nvPicPr>
          <p:cNvPr id="11266" name="Picture 2"/>
          <p:cNvPicPr>
            <a:picLocks noChangeAspect="1" noChangeArrowheads="1"/>
          </p:cNvPicPr>
          <p:nvPr/>
        </p:nvPicPr>
        <p:blipFill>
          <a:blip r:embed="rId2" cstate="print"/>
          <a:srcRect/>
          <a:stretch>
            <a:fillRect/>
          </a:stretch>
        </p:blipFill>
        <p:spPr bwMode="auto">
          <a:xfrm>
            <a:off x="730312" y="1695869"/>
            <a:ext cx="8010525" cy="1457325"/>
          </a:xfrm>
          <a:prstGeom prst="rect">
            <a:avLst/>
          </a:prstGeom>
          <a:noFill/>
          <a:ln w="9525">
            <a:noFill/>
            <a:miter lim="800000"/>
            <a:headEnd/>
            <a:tailEnd/>
          </a:ln>
          <a:effectLst/>
        </p:spPr>
      </p:pic>
      <p:pic>
        <p:nvPicPr>
          <p:cNvPr id="11267" name="Picture 3"/>
          <p:cNvPicPr>
            <a:picLocks noChangeAspect="1" noChangeArrowheads="1"/>
          </p:cNvPicPr>
          <p:nvPr/>
        </p:nvPicPr>
        <p:blipFill>
          <a:blip r:embed="rId3" cstate="print"/>
          <a:srcRect/>
          <a:stretch>
            <a:fillRect/>
          </a:stretch>
        </p:blipFill>
        <p:spPr bwMode="auto">
          <a:xfrm>
            <a:off x="721348" y="3255728"/>
            <a:ext cx="8010525" cy="1457325"/>
          </a:xfrm>
          <a:prstGeom prst="rect">
            <a:avLst/>
          </a:prstGeom>
          <a:noFill/>
          <a:ln w="9525">
            <a:noFill/>
            <a:miter lim="800000"/>
            <a:headEnd/>
            <a:tailEnd/>
          </a:ln>
          <a:effectLst/>
        </p:spPr>
      </p:pic>
      <p:sp>
        <p:nvSpPr>
          <p:cNvPr id="8" name="7 CuadroTexto"/>
          <p:cNvSpPr txBox="1">
            <a:spLocks noChangeArrowheads="1"/>
          </p:cNvSpPr>
          <p:nvPr/>
        </p:nvSpPr>
        <p:spPr bwMode="auto">
          <a:xfrm>
            <a:off x="627322" y="4752558"/>
            <a:ext cx="8187069"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chicos son, dentro del carácter minoritario de este apoyo, más favorables a aumentar la velocidad en vías convencionales que las mujeres, en un apoyo que es especialmente significativo entre los jóvenes catalanes, con casi ocho puntos de diferencia en relación a los jóvenes del resto de España. Este apoyo es también significativamente mayor entre los jóvenes que tienen permiso de conducir en relación a los que no lo tienen.</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el caso de las calles, es mayor el porcentaje de jóvenes que apuestan por disminuir la velocidad máxima permitida que los quieren aumentarla. Este apoyo es especialmente más significativo entre las  chicas en relación a los chicos, y se incrementa conforme lo hace la edad del joven.  De igual manera, los madrileños son con diferencia los menos partidarios de incrementar la velocidad en este tipo de vías.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¿Estás de acuerdo con que se limiten los desplazamientos de los vehículos privados por razones medioambientales en...?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27</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 </a:t>
            </a:r>
          </a:p>
          <a:p>
            <a:pPr algn="ctr"/>
            <a:r>
              <a:rPr lang="es-ES" dirty="0" smtClean="0"/>
              <a:t>(1/7)</a:t>
            </a:r>
            <a:endParaRPr lang="es-ES" dirty="0"/>
          </a:p>
        </p:txBody>
      </p:sp>
      <p:pic>
        <p:nvPicPr>
          <p:cNvPr id="39938" name="Picture 2"/>
          <p:cNvPicPr>
            <a:picLocks noChangeAspect="1" noChangeArrowheads="1"/>
          </p:cNvPicPr>
          <p:nvPr/>
        </p:nvPicPr>
        <p:blipFill>
          <a:blip r:embed="rId2" cstate="print"/>
          <a:srcRect/>
          <a:stretch>
            <a:fillRect/>
          </a:stretch>
        </p:blipFill>
        <p:spPr bwMode="auto">
          <a:xfrm>
            <a:off x="215995" y="1739153"/>
            <a:ext cx="6359458" cy="3293129"/>
          </a:xfrm>
          <a:prstGeom prst="rect">
            <a:avLst/>
          </a:prstGeom>
          <a:noFill/>
          <a:ln w="9525">
            <a:noFill/>
            <a:miter lim="800000"/>
            <a:headEnd/>
            <a:tailEnd/>
          </a:ln>
          <a:effectLst/>
        </p:spPr>
      </p:pic>
      <p:sp>
        <p:nvSpPr>
          <p:cNvPr id="8" name="7 CuadroTexto"/>
          <p:cNvSpPr txBox="1">
            <a:spLocks noChangeArrowheads="1"/>
          </p:cNvSpPr>
          <p:nvPr/>
        </p:nvSpPr>
        <p:spPr bwMode="auto">
          <a:xfrm>
            <a:off x="6602819" y="1648810"/>
            <a:ext cx="2977116" cy="323165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Casi ocho de cada diez jóvenes españoles está de acuerdo con la posibilidad de que se limiten los desplazamientos por el centro de las ciudades por razones medioambientales.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Es también mayoritario el apoyo de los jóvenes, pero con menor intensidad, a la posibilidad limitar el acceso de los vehículos privados a las ciudades por motivos medioambientales. En este caso, si bien el apoyo supera el 55%, el rechazo a dicha medida es superior al de un tercio de los jóvenes.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¿Estás de acuerdo con que se limiten los desplazamientos de los vehículos privados por razones medioambientales en...?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28</a:t>
            </a:fld>
            <a:endParaRPr lang="es-ES" dirty="0"/>
          </a:p>
        </p:txBody>
      </p:sp>
      <p:sp>
        <p:nvSpPr>
          <p:cNvPr id="9" name="8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a:t>
            </a:r>
          </a:p>
          <a:p>
            <a:pPr algn="ctr"/>
            <a:r>
              <a:rPr lang="es-ES" dirty="0" smtClean="0"/>
              <a:t>(2/7)</a:t>
            </a:r>
            <a:endParaRPr lang="es-ES" dirty="0"/>
          </a:p>
        </p:txBody>
      </p:sp>
      <p:pic>
        <p:nvPicPr>
          <p:cNvPr id="12290" name="Picture 2"/>
          <p:cNvPicPr>
            <a:picLocks noChangeAspect="1" noChangeArrowheads="1"/>
          </p:cNvPicPr>
          <p:nvPr/>
        </p:nvPicPr>
        <p:blipFill>
          <a:blip r:embed="rId2" cstate="print"/>
          <a:srcRect/>
          <a:stretch>
            <a:fillRect/>
          </a:stretch>
        </p:blipFill>
        <p:spPr bwMode="auto">
          <a:xfrm>
            <a:off x="871878" y="1927479"/>
            <a:ext cx="8010525" cy="1266825"/>
          </a:xfrm>
          <a:prstGeom prst="rect">
            <a:avLst/>
          </a:prstGeom>
          <a:noFill/>
          <a:ln w="9525">
            <a:noFill/>
            <a:miter lim="800000"/>
            <a:headEnd/>
            <a:tailEnd/>
          </a:ln>
          <a:effectLst/>
        </p:spPr>
      </p:pic>
      <p:pic>
        <p:nvPicPr>
          <p:cNvPr id="12291" name="Picture 3"/>
          <p:cNvPicPr>
            <a:picLocks noChangeAspect="1" noChangeArrowheads="1"/>
          </p:cNvPicPr>
          <p:nvPr/>
        </p:nvPicPr>
        <p:blipFill>
          <a:blip r:embed="rId3" cstate="print"/>
          <a:srcRect/>
          <a:stretch>
            <a:fillRect/>
          </a:stretch>
        </p:blipFill>
        <p:spPr bwMode="auto">
          <a:xfrm>
            <a:off x="871878" y="3299078"/>
            <a:ext cx="8010525" cy="1266825"/>
          </a:xfrm>
          <a:prstGeom prst="rect">
            <a:avLst/>
          </a:prstGeom>
          <a:noFill/>
          <a:ln w="9525">
            <a:noFill/>
            <a:miter lim="800000"/>
            <a:headEnd/>
            <a:tailEnd/>
          </a:ln>
          <a:effectLst/>
        </p:spPr>
      </p:pic>
      <p:sp>
        <p:nvSpPr>
          <p:cNvPr id="7" name="6 CuadroTexto"/>
          <p:cNvSpPr txBox="1">
            <a:spLocks noChangeArrowheads="1"/>
          </p:cNvSpPr>
          <p:nvPr/>
        </p:nvSpPr>
        <p:spPr bwMode="auto">
          <a:xfrm>
            <a:off x="670454" y="4640418"/>
            <a:ext cx="8187069"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apoyo mayoritario a la limitación del acceso de los coches al centro de las ciudades por motivos medioambientales es homogéneo tanto entre hombres y mujeres (si bien es ligeramente superior en el caso de las chicas), como en las diferentes cohortes de edad. De igual manera, no se observan diferencias significativas entre territorios ni en función de que se tenga o no permiso de conducir, si bien es cierto que el ligeramente superior entre los que carecen de permiso de conducir.</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apoyo a la limitación del acceso a la ciudad si encuentra diferencias más matizables en función de la segmentación que se realice. Así, es una medida más apoyada por las chicas que por los chicos y por los menores de 17 años que por el resto de jóvenes. De igual manera, la medida encuentra un apoyo significativamente mayor entre los jóvenes catalanes que entre los jóvenes del resto de España.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que te vieras afectado por estas limitaciones, ¿qué modo de transporte utilizarías?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29</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a:t>
            </a:r>
          </a:p>
          <a:p>
            <a:pPr algn="ctr"/>
            <a:r>
              <a:rPr lang="es-ES" dirty="0" smtClean="0"/>
              <a:t>(3/7)</a:t>
            </a:r>
            <a:endParaRPr lang="es-ES" dirty="0"/>
          </a:p>
        </p:txBody>
      </p:sp>
      <p:pic>
        <p:nvPicPr>
          <p:cNvPr id="41987" name="Picture 3"/>
          <p:cNvPicPr>
            <a:picLocks noChangeAspect="1" noChangeArrowheads="1"/>
          </p:cNvPicPr>
          <p:nvPr/>
        </p:nvPicPr>
        <p:blipFill>
          <a:blip r:embed="rId2" cstate="print"/>
          <a:srcRect/>
          <a:stretch>
            <a:fillRect/>
          </a:stretch>
        </p:blipFill>
        <p:spPr bwMode="auto">
          <a:xfrm>
            <a:off x="193862" y="1664916"/>
            <a:ext cx="5704915" cy="2942106"/>
          </a:xfrm>
          <a:prstGeom prst="rect">
            <a:avLst/>
          </a:prstGeom>
          <a:noFill/>
          <a:ln w="9525">
            <a:noFill/>
            <a:miter lim="800000"/>
            <a:headEnd/>
            <a:tailEnd/>
          </a:ln>
          <a:effectLst/>
        </p:spPr>
      </p:pic>
      <p:pic>
        <p:nvPicPr>
          <p:cNvPr id="13314" name="Picture 2"/>
          <p:cNvPicPr>
            <a:picLocks noChangeAspect="1" noChangeArrowheads="1"/>
          </p:cNvPicPr>
          <p:nvPr/>
        </p:nvPicPr>
        <p:blipFill>
          <a:blip r:embed="rId3" cstate="print"/>
          <a:srcRect/>
          <a:stretch>
            <a:fillRect/>
          </a:stretch>
        </p:blipFill>
        <p:spPr bwMode="auto">
          <a:xfrm>
            <a:off x="323764" y="4733713"/>
            <a:ext cx="5515429" cy="1766980"/>
          </a:xfrm>
          <a:prstGeom prst="rect">
            <a:avLst/>
          </a:prstGeom>
          <a:noFill/>
          <a:ln w="9525">
            <a:noFill/>
            <a:miter lim="800000"/>
            <a:headEnd/>
            <a:tailEnd/>
          </a:ln>
          <a:effectLst/>
        </p:spPr>
      </p:pic>
      <p:sp>
        <p:nvSpPr>
          <p:cNvPr id="8" name="7 CuadroTexto"/>
          <p:cNvSpPr txBox="1">
            <a:spLocks noChangeArrowheads="1"/>
          </p:cNvSpPr>
          <p:nvPr/>
        </p:nvSpPr>
        <p:spPr bwMode="auto">
          <a:xfrm>
            <a:off x="5978105" y="1735074"/>
            <a:ext cx="3584577" cy="212365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Si los jóvenes españoles se vieran afectados por estas limitaciones, en su gran mayoría, más de la mitad, optaría por el transporte público como método alternativo.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Poco más de uno de cada cuatro optaría por el transporte a pie, mientras que no llegan a dos de cada diez los que se desplazarían en bicicleta. </a:t>
            </a:r>
          </a:p>
          <a:p>
            <a:pPr marL="177800" indent="-177800" algn="just">
              <a:buFont typeface="Arial" pitchFamily="34" charset="0"/>
              <a:buChar char="•"/>
            </a:pPr>
            <a:endParaRPr lang="es-ES" sz="1200" dirty="0" smtClean="0">
              <a:solidFill>
                <a:srgbClr val="002060"/>
              </a:solidFill>
              <a:latin typeface="Century Gothic" pitchFamily="34" charset="0"/>
            </a:endParaRPr>
          </a:p>
        </p:txBody>
      </p:sp>
      <p:sp>
        <p:nvSpPr>
          <p:cNvPr id="9" name="7 CuadroTexto"/>
          <p:cNvSpPr txBox="1">
            <a:spLocks noChangeArrowheads="1"/>
          </p:cNvSpPr>
          <p:nvPr/>
        </p:nvSpPr>
        <p:spPr bwMode="auto">
          <a:xfrm>
            <a:off x="5995366" y="4557012"/>
            <a:ext cx="3528196"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Aunque tanto chicos como chicas optarían en primer lugar por el transporte público, las mujeres apuestan en segundo lugar con más claridad por caminar, mientras que en el caso de los chicos la bicicleta gana adeptos como método alternativo de transporte.</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Más de tres de cada diez menores de 17 años optaría por ir a pie.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¿Qué situación laboral tienes actualmente?</a:t>
            </a:r>
            <a:endParaRPr lang="es-ES_tradnl" sz="1400" b="1" dirty="0">
              <a:solidFill>
                <a:srgbClr val="002060"/>
              </a:solidFill>
              <a:latin typeface="Century Gothic" pitchFamily="34" charset="0"/>
              <a:cs typeface="Arial" pitchFamily="34" charset="0"/>
            </a:endParaRPr>
          </a:p>
        </p:txBody>
      </p:sp>
      <p:sp>
        <p:nvSpPr>
          <p:cNvPr id="5124" name="7 CuadroTexto"/>
          <p:cNvSpPr txBox="1">
            <a:spLocks noChangeArrowheads="1"/>
          </p:cNvSpPr>
          <p:nvPr/>
        </p:nvSpPr>
        <p:spPr bwMode="auto">
          <a:xfrm>
            <a:off x="6562629" y="1449118"/>
            <a:ext cx="3089368" cy="360098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Casi tres de cada cuatro jóvenes de entre 16 y 22 años se encuentra estudiando en la actualidad, mientras que apenas uno de cada cuatro puede considerarse en sentido estricto población activa a efectos laborales.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Este porcentaje de estudiantes disminuye según se incrementa la edad de los jóvenes y es significativamente más bajo en Cataluña que en Madrid y que en el resto de España.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Entre los que disponen de permiso de conducir, casi uno de cada cuatro está trabajando en la actualidad.</a:t>
            </a:r>
            <a:endParaRPr lang="es-ES" sz="1200" dirty="0">
              <a:solidFill>
                <a:srgbClr val="002060"/>
              </a:solidFill>
              <a:latin typeface="Century Gothic"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a:t>
            </a:fld>
            <a:endParaRPr lang="es-ES" dirty="0"/>
          </a:p>
        </p:txBody>
      </p:sp>
      <p:pic>
        <p:nvPicPr>
          <p:cNvPr id="19457" name="Picture 1"/>
          <p:cNvPicPr>
            <a:picLocks noChangeAspect="1" noChangeArrowheads="1"/>
          </p:cNvPicPr>
          <p:nvPr/>
        </p:nvPicPr>
        <p:blipFill>
          <a:blip r:embed="rId2" cstate="print"/>
          <a:srcRect/>
          <a:stretch>
            <a:fillRect/>
          </a:stretch>
        </p:blipFill>
        <p:spPr bwMode="auto">
          <a:xfrm>
            <a:off x="220756" y="1539408"/>
            <a:ext cx="6278656" cy="3237993"/>
          </a:xfrm>
          <a:prstGeom prst="rect">
            <a:avLst/>
          </a:prstGeom>
          <a:noFill/>
          <a:ln w="9525">
            <a:noFill/>
            <a:miter lim="800000"/>
            <a:headEnd/>
            <a:tailEnd/>
          </a:ln>
          <a:effectLst/>
        </p:spPr>
      </p:pic>
      <p:pic>
        <p:nvPicPr>
          <p:cNvPr id="19458" name="Picture 2"/>
          <p:cNvPicPr>
            <a:picLocks noChangeAspect="1" noChangeArrowheads="1"/>
          </p:cNvPicPr>
          <p:nvPr/>
        </p:nvPicPr>
        <p:blipFill>
          <a:blip r:embed="rId3" cstate="print"/>
          <a:srcRect/>
          <a:stretch>
            <a:fillRect/>
          </a:stretch>
        </p:blipFill>
        <p:spPr bwMode="auto">
          <a:xfrm>
            <a:off x="182656" y="5004267"/>
            <a:ext cx="9544050" cy="1457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que te vieras afectado por estas limitaciones, ¿qué modo de transporte utilizarías?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30</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 </a:t>
            </a:r>
          </a:p>
          <a:p>
            <a:pPr algn="ctr"/>
            <a:r>
              <a:rPr lang="es-ES" dirty="0" smtClean="0"/>
              <a:t>(4/7)</a:t>
            </a:r>
            <a:endParaRPr lang="es-ES" dirty="0"/>
          </a:p>
        </p:txBody>
      </p:sp>
      <p:pic>
        <p:nvPicPr>
          <p:cNvPr id="13315" name="Picture 3"/>
          <p:cNvPicPr>
            <a:picLocks noChangeAspect="1" noChangeArrowheads="1"/>
          </p:cNvPicPr>
          <p:nvPr/>
        </p:nvPicPr>
        <p:blipFill>
          <a:blip r:embed="rId2" cstate="print"/>
          <a:srcRect/>
          <a:stretch>
            <a:fillRect/>
          </a:stretch>
        </p:blipFill>
        <p:spPr bwMode="auto">
          <a:xfrm>
            <a:off x="835549" y="2090347"/>
            <a:ext cx="6299128" cy="1928759"/>
          </a:xfrm>
          <a:prstGeom prst="rect">
            <a:avLst/>
          </a:prstGeom>
          <a:noFill/>
          <a:ln w="9525">
            <a:noFill/>
            <a:miter lim="800000"/>
            <a:headEnd/>
            <a:tailEnd/>
          </a:ln>
          <a:effectLst/>
        </p:spPr>
      </p:pic>
      <p:sp>
        <p:nvSpPr>
          <p:cNvPr id="8" name="7 CuadroTexto"/>
          <p:cNvSpPr txBox="1">
            <a:spLocks noChangeArrowheads="1"/>
          </p:cNvSpPr>
          <p:nvPr/>
        </p:nvSpPr>
        <p:spPr bwMode="auto">
          <a:xfrm>
            <a:off x="627322" y="4316605"/>
            <a:ext cx="8187069" cy="1569660"/>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Las formas alternativas de acceder son diferentes para los jóvenes en lugar del lugar de residencia: así mientras que para tres de cada cuatro madrileños el modo de transporte favorito es el transporte público, esta cifra desciende hasta menos de seis de cada diez en el caso de los catalanes, para bajar hasta debajo del 50% en el caso de los jóvenes del resto de España.</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relación a los otros medios de transporte, un 30% de los jóvenes del resto de España preferiría desplazarse a pie, mientras que los madrileños son los más reacios a utilizar la bicicleta, con varios puntos de distancia en relación con el resto de los españoles.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31</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a:t>
            </a:r>
          </a:p>
          <a:p>
            <a:pPr algn="ctr"/>
            <a:r>
              <a:rPr lang="es-ES" dirty="0" smtClean="0"/>
              <a:t>(5/7)</a:t>
            </a:r>
            <a:endParaRPr lang="es-ES" dirty="0"/>
          </a:p>
        </p:txBody>
      </p:sp>
      <p:pic>
        <p:nvPicPr>
          <p:cNvPr id="43010" name="Picture 2"/>
          <p:cNvPicPr>
            <a:picLocks noChangeAspect="1" noChangeArrowheads="1"/>
          </p:cNvPicPr>
          <p:nvPr/>
        </p:nvPicPr>
        <p:blipFill>
          <a:blip r:embed="rId2" cstate="print"/>
          <a:srcRect/>
          <a:stretch>
            <a:fillRect/>
          </a:stretch>
        </p:blipFill>
        <p:spPr bwMode="auto">
          <a:xfrm>
            <a:off x="144277" y="1746993"/>
            <a:ext cx="6292383" cy="3258395"/>
          </a:xfrm>
          <a:prstGeom prst="rect">
            <a:avLst/>
          </a:prstGeom>
          <a:noFill/>
          <a:ln w="9525">
            <a:noFill/>
            <a:miter lim="800000"/>
            <a:headEnd/>
            <a:tailEnd/>
          </a:ln>
          <a:effectLst/>
        </p:spPr>
      </p:pic>
      <p:sp>
        <p:nvSpPr>
          <p:cNvPr id="8" name="7 CuadroTexto"/>
          <p:cNvSpPr txBox="1">
            <a:spLocks noChangeArrowheads="1"/>
          </p:cNvSpPr>
          <p:nvPr/>
        </p:nvSpPr>
        <p:spPr bwMode="auto">
          <a:xfrm>
            <a:off x="6602819" y="1648810"/>
            <a:ext cx="2977116" cy="397031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españoles tienen claro, de manera mayoritaria, la relación que existe entre le mantenimiento y la antigüedad del vehículo con la seguridad vial y el medio ambiente.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Esta relación es muy clara para prácticamente todos los jóvenes cuando se vincula mantenimiento del vehículo con mejora de la seguridad vial, y se ubica ya por debajo del 90 en el caso de la relación entre mantenimiento y cuidado del medio ambiente.</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relación a la antigüedad, hay también consenso claro en la relación que la misma tiene tanto con la seguridad vial como con el medio ambiente.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32</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a:t>
            </a:r>
          </a:p>
          <a:p>
            <a:pPr algn="ctr"/>
            <a:r>
              <a:rPr lang="es-ES" dirty="0" smtClean="0"/>
              <a:t>(6/7)</a:t>
            </a:r>
            <a:endParaRPr lang="es-ES" dirty="0"/>
          </a:p>
        </p:txBody>
      </p:sp>
      <p:grpSp>
        <p:nvGrpSpPr>
          <p:cNvPr id="12" name="11 Grupo"/>
          <p:cNvGrpSpPr/>
          <p:nvPr/>
        </p:nvGrpSpPr>
        <p:grpSpPr>
          <a:xfrm>
            <a:off x="367236" y="1712258"/>
            <a:ext cx="9205390" cy="2319323"/>
            <a:chOff x="163046" y="1710857"/>
            <a:chExt cx="9544050" cy="2503956"/>
          </a:xfrm>
        </p:grpSpPr>
        <p:pic>
          <p:nvPicPr>
            <p:cNvPr id="44034" name="Picture 2"/>
            <p:cNvPicPr>
              <a:picLocks noChangeAspect="1" noChangeArrowheads="1"/>
            </p:cNvPicPr>
            <p:nvPr/>
          </p:nvPicPr>
          <p:blipFill>
            <a:blip r:embed="rId2" cstate="print"/>
            <a:srcRect/>
            <a:stretch>
              <a:fillRect/>
            </a:stretch>
          </p:blipFill>
          <p:spPr bwMode="auto">
            <a:xfrm>
              <a:off x="163046" y="1710857"/>
              <a:ext cx="9544050" cy="1266825"/>
            </a:xfrm>
            <a:prstGeom prst="rect">
              <a:avLst/>
            </a:prstGeom>
            <a:noFill/>
            <a:ln w="9525">
              <a:noFill/>
              <a:miter lim="800000"/>
              <a:headEnd/>
              <a:tailEnd/>
            </a:ln>
            <a:effectLst/>
          </p:spPr>
        </p:pic>
        <p:pic>
          <p:nvPicPr>
            <p:cNvPr id="44035" name="Picture 3"/>
            <p:cNvPicPr>
              <a:picLocks noChangeAspect="1" noChangeArrowheads="1"/>
            </p:cNvPicPr>
            <p:nvPr/>
          </p:nvPicPr>
          <p:blipFill>
            <a:blip r:embed="rId3" cstate="print"/>
            <a:srcRect/>
            <a:stretch>
              <a:fillRect/>
            </a:stretch>
          </p:blipFill>
          <p:spPr bwMode="auto">
            <a:xfrm>
              <a:off x="163046" y="2947988"/>
              <a:ext cx="9544050" cy="1266825"/>
            </a:xfrm>
            <a:prstGeom prst="rect">
              <a:avLst/>
            </a:prstGeom>
            <a:noFill/>
            <a:ln w="9525">
              <a:noFill/>
              <a:miter lim="800000"/>
              <a:headEnd/>
              <a:tailEnd/>
            </a:ln>
            <a:effectLst/>
          </p:spPr>
        </p:pic>
      </p:grpSp>
      <p:sp>
        <p:nvSpPr>
          <p:cNvPr id="8" name="7 CuadroTexto"/>
          <p:cNvSpPr txBox="1">
            <a:spLocks noChangeArrowheads="1"/>
          </p:cNvSpPr>
          <p:nvPr/>
        </p:nvSpPr>
        <p:spPr bwMode="auto">
          <a:xfrm>
            <a:off x="627322" y="4316605"/>
            <a:ext cx="8187069" cy="212365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nivel de acuerdo de los ciudadanos con la afirmación de que el mantenimiento de los vehículos mejora la seguridad vial es muy alto se analice por sexos, por edad o por lugar de residencia. Únicamente se observa un nivel de apoyo ligeramente menor entre los jóvenes catalanes, por debajo del 95%, frente a casi el 98% de los madrileños. De igual manera, no se observa grandes diferencias en la valoración en función de que los jóvenes tengan o no permiso de conducir.</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Empero, la relación entre mantenimiento y preservación del medio ambiente es también apoyada pero con un nivel de matización más importante. Aquí es apoyo está por debajo del 90% y en el caso de los más jóvenes el apoyo a esta afirmación está por debajo del 80%. La posesión del permiso de conducir incrementa el nivel de apoyo a esta afirmación en más de cinco puntos en relación a los que carecen de dicho permiso.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682999"/>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33</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MEDIOAMBIENTE</a:t>
            </a:r>
          </a:p>
          <a:p>
            <a:pPr algn="ctr"/>
            <a:r>
              <a:rPr lang="es-ES" dirty="0" smtClean="0"/>
              <a:t>(7/7)</a:t>
            </a:r>
            <a:endParaRPr lang="es-ES" dirty="0"/>
          </a:p>
        </p:txBody>
      </p:sp>
      <p:grpSp>
        <p:nvGrpSpPr>
          <p:cNvPr id="2" name="11 Grupo"/>
          <p:cNvGrpSpPr/>
          <p:nvPr/>
        </p:nvGrpSpPr>
        <p:grpSpPr>
          <a:xfrm>
            <a:off x="358589" y="1708374"/>
            <a:ext cx="9214037" cy="2334628"/>
            <a:chOff x="154081" y="4194082"/>
            <a:chExt cx="9553015" cy="2520479"/>
          </a:xfrm>
        </p:grpSpPr>
        <p:pic>
          <p:nvPicPr>
            <p:cNvPr id="44036" name="Picture 4"/>
            <p:cNvPicPr>
              <a:picLocks noChangeAspect="1" noChangeArrowheads="1"/>
            </p:cNvPicPr>
            <p:nvPr/>
          </p:nvPicPr>
          <p:blipFill>
            <a:blip r:embed="rId2" cstate="print"/>
            <a:srcRect/>
            <a:stretch>
              <a:fillRect/>
            </a:stretch>
          </p:blipFill>
          <p:spPr bwMode="auto">
            <a:xfrm>
              <a:off x="163046" y="4194082"/>
              <a:ext cx="9544050" cy="1266825"/>
            </a:xfrm>
            <a:prstGeom prst="rect">
              <a:avLst/>
            </a:prstGeom>
            <a:noFill/>
            <a:ln w="9525">
              <a:noFill/>
              <a:miter lim="800000"/>
              <a:headEnd/>
              <a:tailEnd/>
            </a:ln>
            <a:effectLst/>
          </p:spPr>
        </p:pic>
        <p:pic>
          <p:nvPicPr>
            <p:cNvPr id="44037" name="Picture 5"/>
            <p:cNvPicPr>
              <a:picLocks noChangeAspect="1" noChangeArrowheads="1"/>
            </p:cNvPicPr>
            <p:nvPr/>
          </p:nvPicPr>
          <p:blipFill>
            <a:blip r:embed="rId3" cstate="print"/>
            <a:srcRect/>
            <a:stretch>
              <a:fillRect/>
            </a:stretch>
          </p:blipFill>
          <p:spPr bwMode="auto">
            <a:xfrm>
              <a:off x="154081" y="5447736"/>
              <a:ext cx="9544050" cy="1266825"/>
            </a:xfrm>
            <a:prstGeom prst="rect">
              <a:avLst/>
            </a:prstGeom>
            <a:noFill/>
            <a:ln w="9525">
              <a:noFill/>
              <a:miter lim="800000"/>
              <a:headEnd/>
              <a:tailEnd/>
            </a:ln>
            <a:effectLst/>
          </p:spPr>
        </p:pic>
      </p:grpSp>
      <p:sp>
        <p:nvSpPr>
          <p:cNvPr id="8" name="7 CuadroTexto"/>
          <p:cNvSpPr txBox="1">
            <a:spLocks noChangeArrowheads="1"/>
          </p:cNvSpPr>
          <p:nvPr/>
        </p:nvSpPr>
        <p:spPr bwMode="auto">
          <a:xfrm>
            <a:off x="627322" y="4316605"/>
            <a:ext cx="8187069" cy="175432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Por lo que se refiere a la antigüedad, la consideración de que la misma influye en la preservación del medio ambiente se incrementa conforme lo hace la edad de los jóvenes, aumentando en más de ocho puntos entre uno y otro extremo de las cohortes de edad. No se observan diferencias significativas en función de la residencia o de la posesión del permiso de conducir.</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influencia de la antigüedad en la seguridad vial es aceptada por ocho de cada diez jóvenes, pero se observan matices también en función de la edad, ya que el apoyo a dicha afirmación aumenta conforme lo hace la edad de los jóvenes. Al igual que en el caso anterior, no se observan diferencias de interés en función de la residencia o del permiso de conducir.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645459"/>
            <a:ext cx="5343525" cy="923365"/>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 en relación a la presencia de los cuerpos de seguridad (guardia civil, </a:t>
            </a:r>
            <a:r>
              <a:rPr lang="es-ES" sz="1400" b="1" dirty="0" err="1" smtClean="0">
                <a:solidFill>
                  <a:srgbClr val="002060"/>
                </a:solidFill>
                <a:latin typeface="Century Gothic" pitchFamily="34" charset="0"/>
                <a:ea typeface="Times New Roman" pitchFamily="18" charset="0"/>
                <a:cs typeface="Arial" pitchFamily="34" charset="0"/>
              </a:rPr>
              <a:t>ertzaintza</a:t>
            </a:r>
            <a:r>
              <a:rPr lang="es-ES" sz="1400" b="1" dirty="0" smtClean="0">
                <a:solidFill>
                  <a:srgbClr val="002060"/>
                </a:solidFill>
                <a:latin typeface="Century Gothic" pitchFamily="34" charset="0"/>
                <a:ea typeface="Times New Roman" pitchFamily="18" charset="0"/>
                <a:cs typeface="Arial" pitchFamily="34" charset="0"/>
              </a:rPr>
              <a:t> y </a:t>
            </a:r>
            <a:r>
              <a:rPr lang="es-ES" sz="1400" b="1" dirty="0" err="1" smtClean="0">
                <a:solidFill>
                  <a:srgbClr val="002060"/>
                </a:solidFill>
                <a:latin typeface="Century Gothic" pitchFamily="34" charset="0"/>
                <a:ea typeface="Times New Roman" pitchFamily="18" charset="0"/>
                <a:cs typeface="Arial" pitchFamily="34" charset="0"/>
              </a:rPr>
              <a:t>mossos</a:t>
            </a:r>
            <a:r>
              <a:rPr lang="es-ES" sz="1400" b="1" dirty="0" smtClean="0">
                <a:solidFill>
                  <a:srgbClr val="002060"/>
                </a:solidFill>
                <a:latin typeface="Century Gothic" pitchFamily="34" charset="0"/>
                <a:ea typeface="Times New Roman" pitchFamily="18" charset="0"/>
                <a:cs typeface="Arial" pitchFamily="34" charset="0"/>
              </a:rPr>
              <a:t> </a:t>
            </a:r>
            <a:r>
              <a:rPr lang="es-ES" sz="1400" b="1" dirty="0" err="1" smtClean="0">
                <a:solidFill>
                  <a:srgbClr val="002060"/>
                </a:solidFill>
                <a:latin typeface="Century Gothic" pitchFamily="34" charset="0"/>
                <a:ea typeface="Times New Roman" pitchFamily="18" charset="0"/>
                <a:cs typeface="Arial" pitchFamily="34" charset="0"/>
              </a:rPr>
              <a:t>d'esquadra</a:t>
            </a:r>
            <a:r>
              <a:rPr lang="es-ES" sz="1400" b="1" dirty="0" smtClean="0">
                <a:solidFill>
                  <a:srgbClr val="002060"/>
                </a:solidFill>
                <a:latin typeface="Century Gothic" pitchFamily="34" charset="0"/>
                <a:ea typeface="Times New Roman" pitchFamily="18" charset="0"/>
                <a:cs typeface="Arial" pitchFamily="34" charset="0"/>
              </a:rPr>
              <a:t>) en las carreteras: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34</a:t>
            </a:fld>
            <a:endParaRPr lang="es-ES" dirty="0"/>
          </a:p>
        </p:txBody>
      </p:sp>
      <p:sp>
        <p:nvSpPr>
          <p:cNvPr id="7" name="6 Rectángulo"/>
          <p:cNvSpPr/>
          <p:nvPr/>
        </p:nvSpPr>
        <p:spPr>
          <a:xfrm>
            <a:off x="6145619" y="717176"/>
            <a:ext cx="3330075"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CUERPOS DE SEGURIDAD (1/3)</a:t>
            </a:r>
            <a:endParaRPr lang="es-ES" dirty="0"/>
          </a:p>
        </p:txBody>
      </p:sp>
      <p:pic>
        <p:nvPicPr>
          <p:cNvPr id="45058" name="Picture 2"/>
          <p:cNvPicPr>
            <a:picLocks noChangeAspect="1" noChangeArrowheads="1"/>
          </p:cNvPicPr>
          <p:nvPr/>
        </p:nvPicPr>
        <p:blipFill>
          <a:blip r:embed="rId2" cstate="print"/>
          <a:srcRect/>
          <a:stretch>
            <a:fillRect/>
          </a:stretch>
        </p:blipFill>
        <p:spPr bwMode="auto">
          <a:xfrm>
            <a:off x="171170" y="1709178"/>
            <a:ext cx="6346171" cy="3286248"/>
          </a:xfrm>
          <a:prstGeom prst="rect">
            <a:avLst/>
          </a:prstGeom>
          <a:noFill/>
          <a:ln w="9525">
            <a:noFill/>
            <a:miter lim="800000"/>
            <a:headEnd/>
            <a:tailEnd/>
          </a:ln>
          <a:effectLst/>
        </p:spPr>
      </p:pic>
      <p:sp>
        <p:nvSpPr>
          <p:cNvPr id="8" name="7 CuadroTexto"/>
          <p:cNvSpPr txBox="1">
            <a:spLocks noChangeArrowheads="1"/>
          </p:cNvSpPr>
          <p:nvPr/>
        </p:nvSpPr>
        <p:spPr bwMode="auto">
          <a:xfrm>
            <a:off x="6602819" y="1648810"/>
            <a:ext cx="2977116" cy="304698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Más de ocho de cada diez jóvenes considera que la presencia de las fuerzas y cuerpos de seguridad en las carreteras mejora la seguridad vía y que las mismas están para ayudar.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Para casi uno de cada cuatro esta presencia facilita la circulación en las carreteras, mientras que la consideración de que las fuerzas y cuerpos de seguridad están en la carretera para multar es una opinión que mantienen dos de cada tres jóvenes españoles.</a:t>
            </a:r>
          </a:p>
          <a:p>
            <a:pPr marL="177800" indent="-177800" algn="just">
              <a:buFont typeface="Arial" pitchFamily="34" charset="0"/>
              <a:buChar char="•"/>
            </a:pPr>
            <a:endParaRPr lang="es-ES" sz="1200" dirty="0" smtClean="0">
              <a:solidFill>
                <a:srgbClr val="002060"/>
              </a:solidFill>
              <a:latin typeface="Century Gothic"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645459"/>
            <a:ext cx="5343525" cy="923365"/>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 en relación a la presencia de los cuerpos de seguridad (guardia civil, </a:t>
            </a:r>
            <a:r>
              <a:rPr lang="es-ES" sz="1400" b="1" dirty="0" err="1" smtClean="0">
                <a:solidFill>
                  <a:srgbClr val="002060"/>
                </a:solidFill>
                <a:latin typeface="Century Gothic" pitchFamily="34" charset="0"/>
                <a:ea typeface="Times New Roman" pitchFamily="18" charset="0"/>
                <a:cs typeface="Arial" pitchFamily="34" charset="0"/>
              </a:rPr>
              <a:t>ertzaintza</a:t>
            </a:r>
            <a:r>
              <a:rPr lang="es-ES" sz="1400" b="1" dirty="0" smtClean="0">
                <a:solidFill>
                  <a:srgbClr val="002060"/>
                </a:solidFill>
                <a:latin typeface="Century Gothic" pitchFamily="34" charset="0"/>
                <a:ea typeface="Times New Roman" pitchFamily="18" charset="0"/>
                <a:cs typeface="Arial" pitchFamily="34" charset="0"/>
              </a:rPr>
              <a:t> y </a:t>
            </a:r>
            <a:r>
              <a:rPr lang="es-ES" sz="1400" b="1" dirty="0" err="1" smtClean="0">
                <a:solidFill>
                  <a:srgbClr val="002060"/>
                </a:solidFill>
                <a:latin typeface="Century Gothic" pitchFamily="34" charset="0"/>
                <a:ea typeface="Times New Roman" pitchFamily="18" charset="0"/>
                <a:cs typeface="Arial" pitchFamily="34" charset="0"/>
              </a:rPr>
              <a:t>mossos</a:t>
            </a:r>
            <a:r>
              <a:rPr lang="es-ES" sz="1400" b="1" dirty="0" smtClean="0">
                <a:solidFill>
                  <a:srgbClr val="002060"/>
                </a:solidFill>
                <a:latin typeface="Century Gothic" pitchFamily="34" charset="0"/>
                <a:ea typeface="Times New Roman" pitchFamily="18" charset="0"/>
                <a:cs typeface="Arial" pitchFamily="34" charset="0"/>
              </a:rPr>
              <a:t> </a:t>
            </a:r>
            <a:r>
              <a:rPr lang="es-ES" sz="1400" b="1" dirty="0" err="1" smtClean="0">
                <a:solidFill>
                  <a:srgbClr val="002060"/>
                </a:solidFill>
                <a:latin typeface="Century Gothic" pitchFamily="34" charset="0"/>
                <a:ea typeface="Times New Roman" pitchFamily="18" charset="0"/>
                <a:cs typeface="Arial" pitchFamily="34" charset="0"/>
              </a:rPr>
              <a:t>d'esquadra</a:t>
            </a:r>
            <a:r>
              <a:rPr lang="es-ES" sz="1400" b="1" dirty="0" smtClean="0">
                <a:solidFill>
                  <a:srgbClr val="002060"/>
                </a:solidFill>
                <a:latin typeface="Century Gothic" pitchFamily="34" charset="0"/>
                <a:ea typeface="Times New Roman" pitchFamily="18" charset="0"/>
                <a:cs typeface="Arial" pitchFamily="34" charset="0"/>
              </a:rPr>
              <a:t>) en las carreteras: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35</a:t>
            </a:fld>
            <a:endParaRPr lang="es-ES" dirty="0"/>
          </a:p>
        </p:txBody>
      </p:sp>
      <p:grpSp>
        <p:nvGrpSpPr>
          <p:cNvPr id="11" name="10 Grupo"/>
          <p:cNvGrpSpPr/>
          <p:nvPr/>
        </p:nvGrpSpPr>
        <p:grpSpPr>
          <a:xfrm>
            <a:off x="215152" y="1712259"/>
            <a:ext cx="8759991" cy="2362510"/>
            <a:chOff x="127186" y="1773611"/>
            <a:chExt cx="9544051" cy="2503955"/>
          </a:xfrm>
        </p:grpSpPr>
        <p:pic>
          <p:nvPicPr>
            <p:cNvPr id="46082" name="Picture 2"/>
            <p:cNvPicPr>
              <a:picLocks noChangeAspect="1" noChangeArrowheads="1"/>
            </p:cNvPicPr>
            <p:nvPr/>
          </p:nvPicPr>
          <p:blipFill>
            <a:blip r:embed="rId2" cstate="print"/>
            <a:srcRect/>
            <a:stretch>
              <a:fillRect/>
            </a:stretch>
          </p:blipFill>
          <p:spPr bwMode="auto">
            <a:xfrm>
              <a:off x="127186" y="1773611"/>
              <a:ext cx="9544050" cy="1266825"/>
            </a:xfrm>
            <a:prstGeom prst="rect">
              <a:avLst/>
            </a:prstGeom>
            <a:noFill/>
            <a:ln w="9525">
              <a:noFill/>
              <a:miter lim="800000"/>
              <a:headEnd/>
              <a:tailEnd/>
            </a:ln>
            <a:effectLst/>
          </p:spPr>
        </p:pic>
        <p:pic>
          <p:nvPicPr>
            <p:cNvPr id="46083" name="Picture 3"/>
            <p:cNvPicPr>
              <a:picLocks noChangeAspect="1" noChangeArrowheads="1"/>
            </p:cNvPicPr>
            <p:nvPr/>
          </p:nvPicPr>
          <p:blipFill>
            <a:blip r:embed="rId3" cstate="print"/>
            <a:srcRect/>
            <a:stretch>
              <a:fillRect/>
            </a:stretch>
          </p:blipFill>
          <p:spPr bwMode="auto">
            <a:xfrm>
              <a:off x="127187" y="3010741"/>
              <a:ext cx="9544050" cy="1266825"/>
            </a:xfrm>
            <a:prstGeom prst="rect">
              <a:avLst/>
            </a:prstGeom>
            <a:noFill/>
            <a:ln w="9525">
              <a:noFill/>
              <a:miter lim="800000"/>
              <a:headEnd/>
              <a:tailEnd/>
            </a:ln>
            <a:effectLst/>
          </p:spPr>
        </p:pic>
      </p:grpSp>
      <p:sp>
        <p:nvSpPr>
          <p:cNvPr id="8" name="7 Rectángulo"/>
          <p:cNvSpPr/>
          <p:nvPr/>
        </p:nvSpPr>
        <p:spPr>
          <a:xfrm>
            <a:off x="6145619" y="717176"/>
            <a:ext cx="3330075"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CUERPOS DE SEGURIDAD (2/3)</a:t>
            </a:r>
            <a:endParaRPr lang="es-ES" dirty="0"/>
          </a:p>
        </p:txBody>
      </p:sp>
      <p:sp>
        <p:nvSpPr>
          <p:cNvPr id="12" name="11 CuadroTexto"/>
          <p:cNvSpPr txBox="1">
            <a:spLocks noChangeArrowheads="1"/>
          </p:cNvSpPr>
          <p:nvPr/>
        </p:nvSpPr>
        <p:spPr bwMode="auto">
          <a:xfrm>
            <a:off x="627322" y="4316605"/>
            <a:ext cx="8187069" cy="175432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Aunque la opinión de que la presencia de los cuerpos y fuerzas de seguridad en las carreteras contribuye a mejorar la seguridad vial es compartida por la gran mayoría de los jóvenes, se observa que esta afirmación tiene un nivel de apoyo superior en el resto de España en relación a Cataluña y la Comunidad de Madrid.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consideración de que estos cuerpos de seguridad están en la carretera </a:t>
            </a:r>
            <a:r>
              <a:rPr lang="es-ES" sz="1200" i="1" dirty="0" smtClean="0">
                <a:solidFill>
                  <a:srgbClr val="002060"/>
                </a:solidFill>
                <a:latin typeface="Century Gothic" pitchFamily="34" charset="0"/>
              </a:rPr>
              <a:t>para ayudar </a:t>
            </a:r>
            <a:r>
              <a:rPr lang="es-ES" sz="1200" dirty="0" smtClean="0">
                <a:solidFill>
                  <a:srgbClr val="002060"/>
                </a:solidFill>
                <a:latin typeface="Century Gothic" pitchFamily="34" charset="0"/>
              </a:rPr>
              <a:t>es compartida también de manera mayoritaria por los jóvenes, pero se observa igualmente algunas diferencias destacables: el desacuerdo con esta afirmación es superior entre los varones en relación a las mujeres, y es también superior entre los jóvenes de Madrid y Cataluña en relación a los del resto de España.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645459"/>
            <a:ext cx="5343525" cy="923365"/>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Indica si estás de acuerdo o en desacuerdo con las siguientes afirmaciones en relación a la presencia de los cuerpos de seguridad (guardia civil, </a:t>
            </a:r>
            <a:r>
              <a:rPr lang="es-ES" sz="1400" b="1" dirty="0" err="1" smtClean="0">
                <a:solidFill>
                  <a:srgbClr val="002060"/>
                </a:solidFill>
                <a:latin typeface="Century Gothic" pitchFamily="34" charset="0"/>
                <a:ea typeface="Times New Roman" pitchFamily="18" charset="0"/>
                <a:cs typeface="Arial" pitchFamily="34" charset="0"/>
              </a:rPr>
              <a:t>ertzaintza</a:t>
            </a:r>
            <a:r>
              <a:rPr lang="es-ES" sz="1400" b="1" dirty="0" smtClean="0">
                <a:solidFill>
                  <a:srgbClr val="002060"/>
                </a:solidFill>
                <a:latin typeface="Century Gothic" pitchFamily="34" charset="0"/>
                <a:ea typeface="Times New Roman" pitchFamily="18" charset="0"/>
                <a:cs typeface="Arial" pitchFamily="34" charset="0"/>
              </a:rPr>
              <a:t> y </a:t>
            </a:r>
            <a:r>
              <a:rPr lang="es-ES" sz="1400" b="1" dirty="0" err="1" smtClean="0">
                <a:solidFill>
                  <a:srgbClr val="002060"/>
                </a:solidFill>
                <a:latin typeface="Century Gothic" pitchFamily="34" charset="0"/>
                <a:ea typeface="Times New Roman" pitchFamily="18" charset="0"/>
                <a:cs typeface="Arial" pitchFamily="34" charset="0"/>
              </a:rPr>
              <a:t>mossos</a:t>
            </a:r>
            <a:r>
              <a:rPr lang="es-ES" sz="1400" b="1" dirty="0" smtClean="0">
                <a:solidFill>
                  <a:srgbClr val="002060"/>
                </a:solidFill>
                <a:latin typeface="Century Gothic" pitchFamily="34" charset="0"/>
                <a:ea typeface="Times New Roman" pitchFamily="18" charset="0"/>
                <a:cs typeface="Arial" pitchFamily="34" charset="0"/>
              </a:rPr>
              <a:t> </a:t>
            </a:r>
            <a:r>
              <a:rPr lang="es-ES" sz="1400" b="1" dirty="0" err="1" smtClean="0">
                <a:solidFill>
                  <a:srgbClr val="002060"/>
                </a:solidFill>
                <a:latin typeface="Century Gothic" pitchFamily="34" charset="0"/>
                <a:ea typeface="Times New Roman" pitchFamily="18" charset="0"/>
                <a:cs typeface="Arial" pitchFamily="34" charset="0"/>
              </a:rPr>
              <a:t>d'esquadra</a:t>
            </a:r>
            <a:r>
              <a:rPr lang="es-ES" sz="1400" b="1" dirty="0" smtClean="0">
                <a:solidFill>
                  <a:srgbClr val="002060"/>
                </a:solidFill>
                <a:latin typeface="Century Gothic" pitchFamily="34" charset="0"/>
                <a:ea typeface="Times New Roman" pitchFamily="18" charset="0"/>
                <a:cs typeface="Arial" pitchFamily="34" charset="0"/>
              </a:rPr>
              <a:t>) en las carreteras: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36</a:t>
            </a:fld>
            <a:endParaRPr lang="es-ES" dirty="0"/>
          </a:p>
        </p:txBody>
      </p:sp>
      <p:grpSp>
        <p:nvGrpSpPr>
          <p:cNvPr id="2" name="10 Grupo"/>
          <p:cNvGrpSpPr/>
          <p:nvPr/>
        </p:nvGrpSpPr>
        <p:grpSpPr>
          <a:xfrm>
            <a:off x="215153" y="1779113"/>
            <a:ext cx="8776446" cy="2362510"/>
            <a:chOff x="127187" y="4238905"/>
            <a:chExt cx="9561979" cy="2503955"/>
          </a:xfrm>
        </p:grpSpPr>
        <p:pic>
          <p:nvPicPr>
            <p:cNvPr id="46084" name="Picture 4"/>
            <p:cNvPicPr>
              <a:picLocks noChangeAspect="1" noChangeArrowheads="1"/>
            </p:cNvPicPr>
            <p:nvPr/>
          </p:nvPicPr>
          <p:blipFill>
            <a:blip r:embed="rId2" cstate="print"/>
            <a:srcRect/>
            <a:stretch>
              <a:fillRect/>
            </a:stretch>
          </p:blipFill>
          <p:spPr bwMode="auto">
            <a:xfrm>
              <a:off x="127187" y="4238905"/>
              <a:ext cx="9544050" cy="1266825"/>
            </a:xfrm>
            <a:prstGeom prst="rect">
              <a:avLst/>
            </a:prstGeom>
            <a:noFill/>
            <a:ln w="9525">
              <a:noFill/>
              <a:miter lim="800000"/>
              <a:headEnd/>
              <a:tailEnd/>
            </a:ln>
            <a:effectLst/>
          </p:spPr>
        </p:pic>
        <p:pic>
          <p:nvPicPr>
            <p:cNvPr id="46085" name="Picture 5"/>
            <p:cNvPicPr>
              <a:picLocks noChangeAspect="1" noChangeArrowheads="1"/>
            </p:cNvPicPr>
            <p:nvPr/>
          </p:nvPicPr>
          <p:blipFill>
            <a:blip r:embed="rId3" cstate="print"/>
            <a:srcRect/>
            <a:stretch>
              <a:fillRect/>
            </a:stretch>
          </p:blipFill>
          <p:spPr bwMode="auto">
            <a:xfrm>
              <a:off x="145116" y="5476035"/>
              <a:ext cx="9544050" cy="1266825"/>
            </a:xfrm>
            <a:prstGeom prst="rect">
              <a:avLst/>
            </a:prstGeom>
            <a:noFill/>
            <a:ln w="9525">
              <a:noFill/>
              <a:miter lim="800000"/>
              <a:headEnd/>
              <a:tailEnd/>
            </a:ln>
            <a:effectLst/>
          </p:spPr>
        </p:pic>
      </p:grpSp>
      <p:sp>
        <p:nvSpPr>
          <p:cNvPr id="8" name="7 Rectángulo"/>
          <p:cNvSpPr/>
          <p:nvPr/>
        </p:nvSpPr>
        <p:spPr>
          <a:xfrm>
            <a:off x="6145619" y="717176"/>
            <a:ext cx="3330075"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CUERPOS DE SEGURIDAD (3/3)</a:t>
            </a:r>
            <a:endParaRPr lang="es-ES" dirty="0"/>
          </a:p>
        </p:txBody>
      </p:sp>
      <p:sp>
        <p:nvSpPr>
          <p:cNvPr id="9" name="8 CuadroTexto"/>
          <p:cNvSpPr txBox="1">
            <a:spLocks noChangeArrowheads="1"/>
          </p:cNvSpPr>
          <p:nvPr/>
        </p:nvSpPr>
        <p:spPr bwMode="auto">
          <a:xfrm>
            <a:off x="627322" y="4316605"/>
            <a:ext cx="8187069" cy="1384995"/>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Es en la Comunidad de Madrid donde menos apoyo obtiene la afirmación de que la presencia de los cuerpos de seguridad facilita la circulación, con más de diez puntos de distancia en relación a los habitantes del resto de España.</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Por el contrario, la consideración de que estas fuerzas están en la carretera para multar obtiene la aquiescencia de dos de cada tres jóvenes, siendo especialmente alto el apoyo que obtiene en Cataluña, con casi cinco puntos más que en el conjunto de España.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645459"/>
            <a:ext cx="5343525" cy="770965"/>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Crees que los actuales límites de alcohol y drogas son adecuados para garantizar la seguridad vial o habría que variarlos?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37</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LÍMITES DE ALCOHOL Y DROGAS (1/2)</a:t>
            </a:r>
            <a:endParaRPr lang="es-ES" dirty="0"/>
          </a:p>
        </p:txBody>
      </p:sp>
      <p:pic>
        <p:nvPicPr>
          <p:cNvPr id="47107" name="Picture 3"/>
          <p:cNvPicPr>
            <a:picLocks noChangeAspect="1" noChangeArrowheads="1"/>
          </p:cNvPicPr>
          <p:nvPr/>
        </p:nvPicPr>
        <p:blipFill>
          <a:blip r:embed="rId2" cstate="print"/>
          <a:srcRect/>
          <a:stretch>
            <a:fillRect/>
          </a:stretch>
        </p:blipFill>
        <p:spPr bwMode="auto">
          <a:xfrm>
            <a:off x="140074" y="1494585"/>
            <a:ext cx="6090397" cy="3140905"/>
          </a:xfrm>
          <a:prstGeom prst="rect">
            <a:avLst/>
          </a:prstGeom>
          <a:noFill/>
          <a:ln w="9525">
            <a:noFill/>
            <a:miter lim="800000"/>
            <a:headEnd/>
            <a:tailEnd/>
          </a:ln>
          <a:effectLst/>
        </p:spPr>
      </p:pic>
      <p:pic>
        <p:nvPicPr>
          <p:cNvPr id="14338" name="Picture 2"/>
          <p:cNvPicPr>
            <a:picLocks noChangeAspect="1" noChangeArrowheads="1"/>
          </p:cNvPicPr>
          <p:nvPr/>
        </p:nvPicPr>
        <p:blipFill>
          <a:blip r:embed="rId3" cstate="print"/>
          <a:srcRect/>
          <a:stretch>
            <a:fillRect/>
          </a:stretch>
        </p:blipFill>
        <p:spPr bwMode="auto">
          <a:xfrm>
            <a:off x="328332" y="4767823"/>
            <a:ext cx="5143500" cy="1266825"/>
          </a:xfrm>
          <a:prstGeom prst="rect">
            <a:avLst/>
          </a:prstGeom>
          <a:noFill/>
          <a:ln w="9525">
            <a:noFill/>
            <a:miter lim="800000"/>
            <a:headEnd/>
            <a:tailEnd/>
          </a:ln>
          <a:effectLst/>
        </p:spPr>
      </p:pic>
      <p:sp>
        <p:nvSpPr>
          <p:cNvPr id="8" name="7 CuadroTexto"/>
          <p:cNvSpPr txBox="1">
            <a:spLocks noChangeArrowheads="1"/>
          </p:cNvSpPr>
          <p:nvPr/>
        </p:nvSpPr>
        <p:spPr bwMode="auto">
          <a:xfrm>
            <a:off x="6378533" y="1562546"/>
            <a:ext cx="3110524" cy="230832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Apenas uno de cada diez jóvenes españoles reduciría los límites de alcohol y drogas al volante para garantizar la seguridad vial por considerarlos excesivos.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Uno de cada cuatro jóvenes, por el contrario, los endurecería porque los encuentra demasiado permisivos, mientras que para un 60% estos límites son adecuados tal y como están definidos en la actualidad.</a:t>
            </a:r>
          </a:p>
        </p:txBody>
      </p:sp>
      <p:sp>
        <p:nvSpPr>
          <p:cNvPr id="9" name="7 CuadroTexto"/>
          <p:cNvSpPr txBox="1">
            <a:spLocks noChangeArrowheads="1"/>
          </p:cNvSpPr>
          <p:nvPr/>
        </p:nvSpPr>
        <p:spPr bwMode="auto">
          <a:xfrm>
            <a:off x="5925545" y="4729541"/>
            <a:ext cx="3572138" cy="1569660"/>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Las mujeres creen en mayor medida que los varones que estos límites son demasiado permisivos, llegando casi a una de cada tres las que así opinan.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Son los más jóvenes los que consideran en mayor medida que estos límites son demasiado permisivos.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645459"/>
            <a:ext cx="5343525" cy="770965"/>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Crees que los actuales límites de alcohol y drogas son adecuados para garantizar la seguridad vial o habría que variarlos?</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38</a:t>
            </a:fld>
            <a:endParaRPr lang="es-ES" dirty="0"/>
          </a:p>
        </p:txBody>
      </p:sp>
      <p:sp>
        <p:nvSpPr>
          <p:cNvPr id="7" name="6 Rectángulo"/>
          <p:cNvSpPr/>
          <p:nvPr/>
        </p:nvSpPr>
        <p:spPr>
          <a:xfrm>
            <a:off x="6400800" y="717176"/>
            <a:ext cx="3074894" cy="51995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LÍMITES DE ALCOHOL Y DROGAS (2/2)</a:t>
            </a:r>
            <a:endParaRPr lang="es-ES" dirty="0"/>
          </a:p>
        </p:txBody>
      </p:sp>
      <p:pic>
        <p:nvPicPr>
          <p:cNvPr id="15362" name="Picture 2"/>
          <p:cNvPicPr>
            <a:picLocks noChangeAspect="1" noChangeArrowheads="1"/>
          </p:cNvPicPr>
          <p:nvPr/>
        </p:nvPicPr>
        <p:blipFill>
          <a:blip r:embed="rId2" cstate="print"/>
          <a:srcRect/>
          <a:stretch>
            <a:fillRect/>
          </a:stretch>
        </p:blipFill>
        <p:spPr bwMode="auto">
          <a:xfrm>
            <a:off x="901638" y="1772987"/>
            <a:ext cx="6244495" cy="1469943"/>
          </a:xfrm>
          <a:prstGeom prst="rect">
            <a:avLst/>
          </a:prstGeom>
          <a:noFill/>
          <a:ln w="9525">
            <a:noFill/>
            <a:miter lim="800000"/>
            <a:headEnd/>
            <a:tailEnd/>
          </a:ln>
          <a:effectLst/>
        </p:spPr>
      </p:pic>
      <p:sp>
        <p:nvSpPr>
          <p:cNvPr id="8" name="7 CuadroTexto"/>
          <p:cNvSpPr txBox="1">
            <a:spLocks noChangeArrowheads="1"/>
          </p:cNvSpPr>
          <p:nvPr/>
        </p:nvSpPr>
        <p:spPr bwMode="auto">
          <a:xfrm>
            <a:off x="627322" y="3880652"/>
            <a:ext cx="8187069" cy="2308324"/>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Son los jóvenes catalanes los que creen en menor medida que los límites actuales de alcohol y drogas al volante son adecuados, llegando casi al 30% el número de jóvenes catalanes que creen que estos límites son demasiado permisivos.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Apenas un 6% de los madrileños cree que estas cifras son excesivas y que habrían de ser reducidas. Este porcentaje casi se dobla en el resto de España.</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mayor diferencia se observa en función de que los jóvenes tengan permiso de conducir o no: mientras que casi dos de cada tres de los que tienen permiso creen que estos límites son adecuados, este porcentaje desciende hasta el 56% entre los que carecen de permiso. De igual manera, si poco más del 20% de los que tienen permiso creen que estos límites son demasiado permisivos, este porcentaje llega casi hasta el 30% entre los jóvenes que no tienen permiso de conducir.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D526F3FA-3255-4C5F-8168-A9B6CB32E435}" type="slidenum">
              <a:rPr lang="es-ES"/>
              <a:pPr>
                <a:defRPr/>
              </a:pPr>
              <a:t>39</a:t>
            </a:fld>
            <a:endParaRPr lang="es-ES" dirty="0"/>
          </a:p>
        </p:txBody>
      </p:sp>
      <p:sp>
        <p:nvSpPr>
          <p:cNvPr id="18435" name="5 Rectángulo"/>
          <p:cNvSpPr>
            <a:spLocks noChangeArrowheads="1"/>
          </p:cNvSpPr>
          <p:nvPr/>
        </p:nvSpPr>
        <p:spPr bwMode="auto">
          <a:xfrm>
            <a:off x="935038" y="3306763"/>
            <a:ext cx="7731125" cy="36512"/>
          </a:xfrm>
          <a:prstGeom prst="rect">
            <a:avLst/>
          </a:prstGeom>
          <a:solidFill>
            <a:srgbClr val="31859C"/>
          </a:solidFill>
          <a:ln w="9525">
            <a:noFill/>
            <a:miter lim="800000"/>
            <a:headEnd/>
            <a:tailEnd/>
          </a:ln>
        </p:spPr>
        <p:txBody>
          <a:bodyPr>
            <a:spAutoFit/>
          </a:bodyPr>
          <a:lstStyle/>
          <a:p>
            <a:endParaRPr lang="es-ES_tradnl" b="1">
              <a:solidFill>
                <a:schemeClr val="bg1"/>
              </a:solidFill>
              <a:latin typeface="Century Gothic" pitchFamily="34" charset="0"/>
            </a:endParaRPr>
          </a:p>
        </p:txBody>
      </p:sp>
      <p:sp>
        <p:nvSpPr>
          <p:cNvPr id="18436" name="8 CuadroTexto"/>
          <p:cNvSpPr txBox="1">
            <a:spLocks noChangeArrowheads="1"/>
          </p:cNvSpPr>
          <p:nvPr/>
        </p:nvSpPr>
        <p:spPr bwMode="auto">
          <a:xfrm>
            <a:off x="893763" y="2860675"/>
            <a:ext cx="2495550" cy="461963"/>
          </a:xfrm>
          <a:prstGeom prst="rect">
            <a:avLst/>
          </a:prstGeom>
          <a:noFill/>
          <a:ln w="9525">
            <a:noFill/>
            <a:miter lim="800000"/>
            <a:headEnd/>
            <a:tailEnd/>
          </a:ln>
        </p:spPr>
        <p:txBody>
          <a:bodyPr wrap="none">
            <a:spAutoFit/>
          </a:bodyPr>
          <a:lstStyle/>
          <a:p>
            <a:r>
              <a:rPr lang="es-ES_tradnl" sz="2400" b="1">
                <a:solidFill>
                  <a:srgbClr val="002060"/>
                </a:solidFill>
                <a:latin typeface="Century Gothic" pitchFamily="34" charset="0"/>
              </a:rPr>
              <a:t>FICHA TÉCNICA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¿Cuál es el nivel de estudios más alto que has completado?</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4</a:t>
            </a:fld>
            <a:endParaRPr lang="es-ES" dirty="0"/>
          </a:p>
        </p:txBody>
      </p:sp>
      <p:pic>
        <p:nvPicPr>
          <p:cNvPr id="36866" name="Picture 2"/>
          <p:cNvPicPr>
            <a:picLocks noChangeAspect="1" noChangeArrowheads="1"/>
          </p:cNvPicPr>
          <p:nvPr/>
        </p:nvPicPr>
        <p:blipFill>
          <a:blip r:embed="rId2" cstate="print"/>
          <a:srcRect/>
          <a:stretch>
            <a:fillRect/>
          </a:stretch>
        </p:blipFill>
        <p:spPr bwMode="auto">
          <a:xfrm>
            <a:off x="161364" y="1539409"/>
            <a:ext cx="5952565" cy="3069823"/>
          </a:xfrm>
          <a:prstGeom prst="rect">
            <a:avLst/>
          </a:prstGeom>
          <a:noFill/>
          <a:ln w="9525">
            <a:noFill/>
            <a:miter lim="800000"/>
            <a:headEnd/>
            <a:tailEnd/>
          </a:ln>
          <a:effectLst/>
        </p:spPr>
      </p:pic>
      <p:pic>
        <p:nvPicPr>
          <p:cNvPr id="36867" name="Picture 3"/>
          <p:cNvPicPr>
            <a:picLocks noChangeAspect="1" noChangeArrowheads="1"/>
          </p:cNvPicPr>
          <p:nvPr/>
        </p:nvPicPr>
        <p:blipFill>
          <a:blip r:embed="rId3" cstate="print"/>
          <a:srcRect/>
          <a:stretch>
            <a:fillRect/>
          </a:stretch>
        </p:blipFill>
        <p:spPr bwMode="auto">
          <a:xfrm>
            <a:off x="109257" y="4679297"/>
            <a:ext cx="9544050" cy="1838325"/>
          </a:xfrm>
          <a:prstGeom prst="rect">
            <a:avLst/>
          </a:prstGeom>
          <a:noFill/>
          <a:ln w="9525">
            <a:noFill/>
            <a:miter lim="800000"/>
            <a:headEnd/>
            <a:tailEnd/>
          </a:ln>
          <a:effectLst/>
        </p:spPr>
      </p:pic>
      <p:sp>
        <p:nvSpPr>
          <p:cNvPr id="7" name="7 CuadroTexto"/>
          <p:cNvSpPr txBox="1">
            <a:spLocks noChangeArrowheads="1"/>
          </p:cNvSpPr>
          <p:nvPr/>
        </p:nvSpPr>
        <p:spPr bwMode="auto">
          <a:xfrm>
            <a:off x="6273800" y="1483622"/>
            <a:ext cx="3437467" cy="267765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El nivel de estudios entre los jóvenes de estas edades es ligeramente superior entre las mujeres que entre los hombres.</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el caso de Cataluña, prácticamente se dobla el número de titulados de FP de grado superior en relación tanto a Madrid como al conjunto de España.</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Entre aquellos que tienen permiso de conducir, el número de universitarios prácticamente triplica al de los que no tienen este permiso. </a:t>
            </a:r>
          </a:p>
          <a:p>
            <a:pPr marL="177800" indent="-177800" algn="just">
              <a:buFont typeface="Arial" pitchFamily="34" charset="0"/>
              <a:buChar char="•"/>
            </a:pPr>
            <a:endParaRPr lang="es-ES" sz="1200" dirty="0">
              <a:solidFill>
                <a:srgbClr val="002060"/>
              </a:solidFill>
              <a:latin typeface="Century Gothic"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133600" y="-114300"/>
            <a:ext cx="9906000" cy="0"/>
          </a:xfrm>
          <a:prstGeom prst="rect">
            <a:avLst/>
          </a:prstGeom>
          <a:noFill/>
          <a:ln w="9525">
            <a:noFill/>
            <a:miter lim="800000"/>
            <a:headEnd/>
            <a:tailEnd/>
          </a:ln>
        </p:spPr>
        <p:txBody>
          <a:bodyPr>
            <a:spAutoFit/>
          </a:bodyPr>
          <a:lstStyle/>
          <a:p>
            <a:endParaRPr lang="es-ES_tradnl"/>
          </a:p>
        </p:txBody>
      </p:sp>
      <p:sp>
        <p:nvSpPr>
          <p:cNvPr id="19459" name="Rectangle 3"/>
          <p:cNvSpPr>
            <a:spLocks noChangeArrowheads="1"/>
          </p:cNvSpPr>
          <p:nvPr/>
        </p:nvSpPr>
        <p:spPr bwMode="auto">
          <a:xfrm>
            <a:off x="2076450" y="-319088"/>
            <a:ext cx="9906000" cy="0"/>
          </a:xfrm>
          <a:prstGeom prst="rect">
            <a:avLst/>
          </a:prstGeom>
          <a:noFill/>
          <a:ln w="9525">
            <a:noFill/>
            <a:miter lim="800000"/>
            <a:headEnd/>
            <a:tailEnd/>
          </a:ln>
        </p:spPr>
        <p:txBody>
          <a:bodyPr>
            <a:spAutoFit/>
          </a:bodyPr>
          <a:lstStyle/>
          <a:p>
            <a:endParaRPr lang="es-ES_tradnl"/>
          </a:p>
        </p:txBody>
      </p:sp>
      <p:sp>
        <p:nvSpPr>
          <p:cNvPr id="8" name="3 Marcador de número de diapositiva"/>
          <p:cNvSpPr>
            <a:spLocks noGrp="1"/>
          </p:cNvSpPr>
          <p:nvPr>
            <p:ph type="sldNum" sz="quarter" idx="12"/>
          </p:nvPr>
        </p:nvSpPr>
        <p:spPr/>
        <p:txBody>
          <a:bodyPr/>
          <a:lstStyle/>
          <a:p>
            <a:pPr>
              <a:defRPr/>
            </a:pPr>
            <a:fld id="{448BAEB3-52D1-453B-8E88-E1BBF2AE22C8}" type="slidenum">
              <a:rPr lang="es-ES"/>
              <a:pPr>
                <a:defRPr/>
              </a:pPr>
              <a:t>40</a:t>
            </a:fld>
            <a:endParaRPr lang="es-ES" dirty="0"/>
          </a:p>
        </p:txBody>
      </p:sp>
      <p:sp>
        <p:nvSpPr>
          <p:cNvPr id="19461" name="8 CuadroTexto"/>
          <p:cNvSpPr txBox="1">
            <a:spLocks noChangeArrowheads="1"/>
          </p:cNvSpPr>
          <p:nvPr/>
        </p:nvSpPr>
        <p:spPr bwMode="auto">
          <a:xfrm>
            <a:off x="404813" y="776288"/>
            <a:ext cx="3633787" cy="369887"/>
          </a:xfrm>
          <a:prstGeom prst="rect">
            <a:avLst/>
          </a:prstGeom>
          <a:noFill/>
          <a:ln w="9525">
            <a:noFill/>
            <a:miter lim="800000"/>
            <a:headEnd/>
            <a:tailEnd/>
          </a:ln>
        </p:spPr>
        <p:txBody>
          <a:bodyPr wrap="none">
            <a:spAutoFit/>
          </a:bodyPr>
          <a:lstStyle/>
          <a:p>
            <a:r>
              <a:rPr lang="es-ES_tradnl" b="1" u="sng" dirty="0">
                <a:solidFill>
                  <a:srgbClr val="002060"/>
                </a:solidFill>
                <a:latin typeface="Century Gothic" pitchFamily="34" charset="0"/>
              </a:rPr>
              <a:t>Ficha técnica                              </a:t>
            </a:r>
          </a:p>
        </p:txBody>
      </p:sp>
      <p:sp>
        <p:nvSpPr>
          <p:cNvPr id="19462" name="9 CuadroTexto"/>
          <p:cNvSpPr txBox="1">
            <a:spLocks noChangeArrowheads="1"/>
          </p:cNvSpPr>
          <p:nvPr/>
        </p:nvSpPr>
        <p:spPr bwMode="auto">
          <a:xfrm>
            <a:off x="661988" y="1490663"/>
            <a:ext cx="8640762" cy="3724096"/>
          </a:xfrm>
          <a:prstGeom prst="rect">
            <a:avLst/>
          </a:prstGeom>
          <a:noFill/>
          <a:ln w="9525">
            <a:noFill/>
            <a:miter lim="800000"/>
            <a:headEnd/>
            <a:tailEnd/>
          </a:ln>
        </p:spPr>
        <p:txBody>
          <a:bodyPr>
            <a:spAutoFit/>
          </a:bodyPr>
          <a:lstStyle/>
          <a:p>
            <a:pPr algn="just">
              <a:spcBef>
                <a:spcPts val="600"/>
              </a:spcBef>
              <a:spcAft>
                <a:spcPts val="600"/>
              </a:spcAft>
            </a:pPr>
            <a:endParaRPr lang="es-ES" sz="1600" dirty="0">
              <a:latin typeface="Century Gothic" pitchFamily="34" charset="0"/>
            </a:endParaRPr>
          </a:p>
          <a:p>
            <a:pPr algn="just">
              <a:spcBef>
                <a:spcPts val="600"/>
              </a:spcBef>
              <a:spcAft>
                <a:spcPts val="600"/>
              </a:spcAft>
            </a:pPr>
            <a:r>
              <a:rPr lang="es-ES" sz="1600" b="1" dirty="0">
                <a:solidFill>
                  <a:srgbClr val="002060"/>
                </a:solidFill>
                <a:latin typeface="Century Gothic" pitchFamily="34" charset="0"/>
              </a:rPr>
              <a:t>Población</a:t>
            </a:r>
            <a:r>
              <a:rPr lang="es-ES" sz="1600" dirty="0">
                <a:solidFill>
                  <a:srgbClr val="002060"/>
                </a:solidFill>
                <a:latin typeface="Century Gothic" pitchFamily="34" charset="0"/>
              </a:rPr>
              <a:t>: </a:t>
            </a:r>
            <a:r>
              <a:rPr lang="es-ES" sz="1600" dirty="0" smtClean="0">
                <a:solidFill>
                  <a:srgbClr val="002060"/>
                </a:solidFill>
                <a:latin typeface="Century Gothic" pitchFamily="34" charset="0"/>
              </a:rPr>
              <a:t>jóvenes entre 16 y 22 </a:t>
            </a:r>
            <a:r>
              <a:rPr lang="es-ES" sz="1600" dirty="0" smtClean="0">
                <a:latin typeface="Century Gothic" pitchFamily="34" charset="0"/>
              </a:rPr>
              <a:t> </a:t>
            </a:r>
            <a:r>
              <a:rPr lang="es-ES" sz="1600" dirty="0">
                <a:latin typeface="Century Gothic" pitchFamily="34" charset="0"/>
              </a:rPr>
              <a:t>años.</a:t>
            </a:r>
          </a:p>
          <a:p>
            <a:pPr algn="just">
              <a:spcBef>
                <a:spcPts val="600"/>
              </a:spcBef>
              <a:spcAft>
                <a:spcPts val="600"/>
              </a:spcAft>
            </a:pPr>
            <a:r>
              <a:rPr lang="es-ES" sz="1600" b="1" dirty="0">
                <a:solidFill>
                  <a:srgbClr val="002060"/>
                </a:solidFill>
                <a:latin typeface="Century Gothic" pitchFamily="34" charset="0"/>
              </a:rPr>
              <a:t>Ámbito</a:t>
            </a:r>
            <a:r>
              <a:rPr lang="es-ES" sz="1600" dirty="0">
                <a:solidFill>
                  <a:srgbClr val="002060"/>
                </a:solidFill>
                <a:latin typeface="Century Gothic" pitchFamily="34" charset="0"/>
              </a:rPr>
              <a:t>: </a:t>
            </a:r>
            <a:r>
              <a:rPr lang="es-ES" sz="1600" dirty="0">
                <a:latin typeface="Century Gothic" pitchFamily="34" charset="0"/>
              </a:rPr>
              <a:t>nacional.</a:t>
            </a:r>
          </a:p>
          <a:p>
            <a:pPr algn="just">
              <a:spcBef>
                <a:spcPts val="600"/>
              </a:spcBef>
              <a:spcAft>
                <a:spcPts val="600"/>
              </a:spcAft>
            </a:pPr>
            <a:r>
              <a:rPr lang="es-ES" sz="1600" b="1" dirty="0">
                <a:solidFill>
                  <a:srgbClr val="002060"/>
                </a:solidFill>
                <a:latin typeface="Century Gothic" pitchFamily="34" charset="0"/>
              </a:rPr>
              <a:t>Muestra</a:t>
            </a:r>
            <a:r>
              <a:rPr lang="es-ES" sz="1600" dirty="0">
                <a:solidFill>
                  <a:srgbClr val="002060"/>
                </a:solidFill>
                <a:latin typeface="Century Gothic" pitchFamily="34" charset="0"/>
              </a:rPr>
              <a:t>:</a:t>
            </a:r>
            <a:r>
              <a:rPr lang="es-ES" sz="1600" dirty="0">
                <a:solidFill>
                  <a:srgbClr val="800000"/>
                </a:solidFill>
                <a:latin typeface="Century Gothic" pitchFamily="34" charset="0"/>
              </a:rPr>
              <a:t> </a:t>
            </a:r>
            <a:r>
              <a:rPr lang="es-ES" sz="1600" dirty="0" smtClean="0">
                <a:latin typeface="Century Gothic" pitchFamily="34" charset="0"/>
              </a:rPr>
              <a:t>2.000 </a:t>
            </a:r>
            <a:r>
              <a:rPr lang="es-ES" sz="1600" dirty="0">
                <a:latin typeface="Century Gothic" pitchFamily="34" charset="0"/>
              </a:rPr>
              <a:t>entrevistas</a:t>
            </a:r>
            <a:r>
              <a:rPr lang="es-ES" sz="1600" dirty="0" smtClean="0">
                <a:latin typeface="Century Gothic" pitchFamily="34" charset="0"/>
              </a:rPr>
              <a:t>. Con una muestra estratificada por área geográfica, realizándose 400 entrevistas en la Comunidad de </a:t>
            </a:r>
            <a:r>
              <a:rPr lang="es-ES" sz="1600" smtClean="0">
                <a:latin typeface="Century Gothic" pitchFamily="34" charset="0"/>
              </a:rPr>
              <a:t>Madrid, </a:t>
            </a:r>
            <a:r>
              <a:rPr lang="es-ES" sz="1600" dirty="0" smtClean="0">
                <a:latin typeface="Century Gothic" pitchFamily="34" charset="0"/>
              </a:rPr>
              <a:t>400 en Cataluña y 1.200 en el resto de España.</a:t>
            </a:r>
            <a:endParaRPr lang="es-ES" sz="1600" dirty="0">
              <a:latin typeface="Century Gothic" pitchFamily="34" charset="0"/>
            </a:endParaRPr>
          </a:p>
          <a:p>
            <a:pPr algn="just">
              <a:spcBef>
                <a:spcPts val="600"/>
              </a:spcBef>
              <a:spcAft>
                <a:spcPts val="600"/>
              </a:spcAft>
            </a:pPr>
            <a:r>
              <a:rPr lang="es-ES" sz="1600" b="1" dirty="0">
                <a:solidFill>
                  <a:srgbClr val="002060"/>
                </a:solidFill>
                <a:latin typeface="Century Gothic" pitchFamily="34" charset="0"/>
              </a:rPr>
              <a:t>Margen de error</a:t>
            </a:r>
            <a:r>
              <a:rPr lang="es-ES" sz="1600" dirty="0">
                <a:solidFill>
                  <a:srgbClr val="002060"/>
                </a:solidFill>
                <a:latin typeface="Century Gothic" pitchFamily="34" charset="0"/>
              </a:rPr>
              <a:t>: </a:t>
            </a:r>
            <a:r>
              <a:rPr lang="es-ES" sz="1600" dirty="0">
                <a:latin typeface="Century Gothic" pitchFamily="34" charset="0"/>
              </a:rPr>
              <a:t>la muestra permite trabajar con un margen de error para datos globales de </a:t>
            </a:r>
            <a:r>
              <a:rPr lang="es-ES" sz="1600" u="sng" dirty="0" smtClean="0">
                <a:latin typeface="Century Gothic" pitchFamily="34" charset="0"/>
              </a:rPr>
              <a:t>+</a:t>
            </a:r>
            <a:r>
              <a:rPr lang="es-ES" sz="1600" dirty="0" smtClean="0">
                <a:latin typeface="Century Gothic" pitchFamily="34" charset="0"/>
              </a:rPr>
              <a:t>2,23</a:t>
            </a:r>
            <a:r>
              <a:rPr lang="es-ES" sz="1600" dirty="0">
                <a:latin typeface="Century Gothic" pitchFamily="34" charset="0"/>
              </a:rPr>
              <a:t>% para un intervalo de confianza de 95,5% (Dos sigma) y el caso más desfavorable de p=q=0,5</a:t>
            </a:r>
          </a:p>
          <a:p>
            <a:pPr algn="just">
              <a:spcBef>
                <a:spcPts val="600"/>
              </a:spcBef>
              <a:spcAft>
                <a:spcPts val="600"/>
              </a:spcAft>
            </a:pPr>
            <a:r>
              <a:rPr lang="es-ES" sz="1600" b="1" dirty="0">
                <a:solidFill>
                  <a:srgbClr val="002060"/>
                </a:solidFill>
                <a:latin typeface="Century Gothic" pitchFamily="34" charset="0"/>
              </a:rPr>
              <a:t>Trabajo de campo</a:t>
            </a:r>
            <a:r>
              <a:rPr lang="es-ES" sz="1600" dirty="0">
                <a:solidFill>
                  <a:srgbClr val="002060"/>
                </a:solidFill>
                <a:latin typeface="Century Gothic" pitchFamily="34" charset="0"/>
              </a:rPr>
              <a:t>: </a:t>
            </a:r>
            <a:r>
              <a:rPr lang="es-ES" sz="1600" dirty="0" smtClean="0">
                <a:latin typeface="Century Gothic" pitchFamily="34" charset="0"/>
              </a:rPr>
              <a:t>Del 19 al 29 de julio de </a:t>
            </a:r>
            <a:r>
              <a:rPr lang="es-ES" sz="1600" dirty="0">
                <a:latin typeface="Century Gothic" pitchFamily="34" charset="0"/>
              </a:rPr>
              <a:t>2016.</a:t>
            </a:r>
          </a:p>
          <a:p>
            <a:pPr algn="just">
              <a:spcBef>
                <a:spcPts val="600"/>
              </a:spcBef>
              <a:spcAft>
                <a:spcPts val="600"/>
              </a:spcAft>
            </a:pPr>
            <a:r>
              <a:rPr lang="es-ES" sz="1600" b="1" dirty="0">
                <a:solidFill>
                  <a:srgbClr val="002060"/>
                </a:solidFill>
                <a:latin typeface="Century Gothic" pitchFamily="34" charset="0"/>
              </a:rPr>
              <a:t>Entrevista</a:t>
            </a:r>
            <a:r>
              <a:rPr lang="es-ES" sz="1600" dirty="0">
                <a:solidFill>
                  <a:srgbClr val="002060"/>
                </a:solidFill>
                <a:latin typeface="Century Gothic" pitchFamily="34" charset="0"/>
              </a:rPr>
              <a:t>: </a:t>
            </a:r>
            <a:r>
              <a:rPr lang="es-ES" sz="1600" dirty="0" smtClean="0">
                <a:latin typeface="Century Gothic" pitchFamily="34" charset="0"/>
              </a:rPr>
              <a:t>Encuesta Personal.</a:t>
            </a:r>
            <a:endParaRPr lang="es-ES" sz="1600" dirty="0">
              <a:latin typeface="Century Gothic"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3 Marcador de número de diapositiva"/>
          <p:cNvSpPr>
            <a:spLocks noGrp="1"/>
          </p:cNvSpPr>
          <p:nvPr>
            <p:ph type="sldNum" sz="quarter" idx="12"/>
          </p:nvPr>
        </p:nvSpPr>
        <p:spPr>
          <a:xfrm>
            <a:off x="495300" y="6245225"/>
            <a:ext cx="2311400" cy="476250"/>
          </a:xfrm>
        </p:spPr>
        <p:txBody>
          <a:bodyPr/>
          <a:lstStyle/>
          <a:p>
            <a:pPr algn="l">
              <a:lnSpc>
                <a:spcPct val="100000"/>
              </a:lnSpc>
              <a:spcBef>
                <a:spcPct val="0"/>
              </a:spcBef>
              <a:defRPr/>
            </a:pPr>
            <a:fld id="{42909AD1-8374-40CD-8C9B-38C2C0DF0643}" type="slidenum">
              <a:rPr lang="es-ES" sz="1400">
                <a:solidFill>
                  <a:schemeClr val="tx1"/>
                </a:solidFill>
                <a:latin typeface="Arial" pitchFamily="34" charset="0"/>
              </a:rPr>
              <a:pPr algn="l">
                <a:lnSpc>
                  <a:spcPct val="100000"/>
                </a:lnSpc>
                <a:spcBef>
                  <a:spcPct val="0"/>
                </a:spcBef>
                <a:defRPr/>
              </a:pPr>
              <a:t>41</a:t>
            </a:fld>
            <a:endParaRPr lang="es-ES" sz="1400">
              <a:solidFill>
                <a:schemeClr val="tx1"/>
              </a:solidFill>
              <a:latin typeface="Arial" pitchFamily="34" charset="0"/>
            </a:endParaRPr>
          </a:p>
        </p:txBody>
      </p:sp>
      <p:sp>
        <p:nvSpPr>
          <p:cNvPr id="20483" name="Rectangle 2"/>
          <p:cNvSpPr>
            <a:spLocks noChangeArrowheads="1"/>
          </p:cNvSpPr>
          <p:nvPr/>
        </p:nvSpPr>
        <p:spPr bwMode="auto">
          <a:xfrm>
            <a:off x="0" y="0"/>
            <a:ext cx="9906000" cy="6858000"/>
          </a:xfrm>
          <a:prstGeom prst="rect">
            <a:avLst/>
          </a:prstGeom>
          <a:solidFill>
            <a:schemeClr val="bg1"/>
          </a:solidFill>
          <a:ln w="9525">
            <a:noFill/>
            <a:miter lim="800000"/>
            <a:headEnd/>
            <a:tailEnd/>
          </a:ln>
        </p:spPr>
        <p:txBody>
          <a:bodyPr wrap="none" anchor="ctr"/>
          <a:lstStyle/>
          <a:p>
            <a:endParaRPr lang="es-ES_tradnl"/>
          </a:p>
        </p:txBody>
      </p:sp>
      <p:sp>
        <p:nvSpPr>
          <p:cNvPr id="20484" name="Rectangle 4"/>
          <p:cNvSpPr>
            <a:spLocks noChangeArrowheads="1"/>
          </p:cNvSpPr>
          <p:nvPr/>
        </p:nvSpPr>
        <p:spPr bwMode="auto">
          <a:xfrm>
            <a:off x="1768475" y="6021388"/>
            <a:ext cx="392113" cy="396875"/>
          </a:xfrm>
          <a:prstGeom prst="rect">
            <a:avLst/>
          </a:prstGeom>
          <a:solidFill>
            <a:srgbClr val="00A1B8"/>
          </a:solidFill>
          <a:ln w="9525">
            <a:noFill/>
            <a:miter lim="800000"/>
            <a:headEnd/>
            <a:tailEnd/>
          </a:ln>
        </p:spPr>
        <p:txBody>
          <a:bodyPr wrap="none" anchor="ctr"/>
          <a:lstStyle/>
          <a:p>
            <a:endParaRPr lang="es-ES_tradnl"/>
          </a:p>
        </p:txBody>
      </p:sp>
      <p:sp>
        <p:nvSpPr>
          <p:cNvPr id="20485" name="Rectangle 5"/>
          <p:cNvSpPr>
            <a:spLocks noChangeArrowheads="1"/>
          </p:cNvSpPr>
          <p:nvPr/>
        </p:nvSpPr>
        <p:spPr bwMode="auto">
          <a:xfrm>
            <a:off x="495300" y="6245225"/>
            <a:ext cx="2311400" cy="476250"/>
          </a:xfrm>
          <a:prstGeom prst="rect">
            <a:avLst/>
          </a:prstGeom>
          <a:noFill/>
          <a:ln w="9525">
            <a:noFill/>
            <a:miter lim="800000"/>
            <a:headEnd/>
            <a:tailEnd/>
          </a:ln>
        </p:spPr>
        <p:txBody>
          <a:bodyPr lIns="92075" tIns="46038" rIns="92075" bIns="46038"/>
          <a:lstStyle/>
          <a:p>
            <a:endParaRPr lang="es-ES_tradnl"/>
          </a:p>
        </p:txBody>
      </p:sp>
      <p:sp>
        <p:nvSpPr>
          <p:cNvPr id="20486" name="Rectangle 6"/>
          <p:cNvSpPr>
            <a:spLocks noChangeArrowheads="1"/>
          </p:cNvSpPr>
          <p:nvPr/>
        </p:nvSpPr>
        <p:spPr bwMode="auto">
          <a:xfrm>
            <a:off x="3384550" y="6245225"/>
            <a:ext cx="3136900" cy="476250"/>
          </a:xfrm>
          <a:prstGeom prst="rect">
            <a:avLst/>
          </a:prstGeom>
          <a:noFill/>
          <a:ln w="9525">
            <a:noFill/>
            <a:miter lim="800000"/>
            <a:headEnd/>
            <a:tailEnd/>
          </a:ln>
        </p:spPr>
        <p:txBody>
          <a:bodyPr lIns="92075" tIns="46038" rIns="92075" bIns="46038"/>
          <a:lstStyle/>
          <a:p>
            <a:pPr algn="ctr"/>
            <a:endParaRPr lang="es-ES_tradnl"/>
          </a:p>
        </p:txBody>
      </p:sp>
      <p:sp>
        <p:nvSpPr>
          <p:cNvPr id="20487" name="Rectangle 7"/>
          <p:cNvSpPr>
            <a:spLocks noChangeArrowheads="1"/>
          </p:cNvSpPr>
          <p:nvPr/>
        </p:nvSpPr>
        <p:spPr bwMode="auto">
          <a:xfrm>
            <a:off x="0" y="5667375"/>
            <a:ext cx="8701088" cy="128588"/>
          </a:xfrm>
          <a:prstGeom prst="rect">
            <a:avLst/>
          </a:prstGeom>
          <a:solidFill>
            <a:srgbClr val="28ADC4"/>
          </a:solidFill>
          <a:ln w="9525">
            <a:noFill/>
            <a:miter lim="800000"/>
            <a:headEnd/>
            <a:tailEnd/>
          </a:ln>
        </p:spPr>
        <p:txBody>
          <a:bodyPr wrap="none" anchor="ctr"/>
          <a:lstStyle/>
          <a:p>
            <a:endParaRPr lang="es-ES_tradnl"/>
          </a:p>
        </p:txBody>
      </p:sp>
      <p:sp>
        <p:nvSpPr>
          <p:cNvPr id="20488" name="Rectangle 8"/>
          <p:cNvSpPr>
            <a:spLocks noChangeArrowheads="1"/>
          </p:cNvSpPr>
          <p:nvPr/>
        </p:nvSpPr>
        <p:spPr bwMode="auto">
          <a:xfrm>
            <a:off x="2219325" y="6654800"/>
            <a:ext cx="7678738" cy="203200"/>
          </a:xfrm>
          <a:prstGeom prst="rect">
            <a:avLst/>
          </a:prstGeom>
          <a:solidFill>
            <a:srgbClr val="0073AC"/>
          </a:solidFill>
          <a:ln w="9525">
            <a:noFill/>
            <a:miter lim="800000"/>
            <a:headEnd/>
            <a:tailEnd/>
          </a:ln>
        </p:spPr>
        <p:txBody>
          <a:bodyPr wrap="none" anchor="ctr"/>
          <a:lstStyle/>
          <a:p>
            <a:endParaRPr lang="es-ES_tradnl"/>
          </a:p>
        </p:txBody>
      </p:sp>
      <p:sp>
        <p:nvSpPr>
          <p:cNvPr id="20489" name="Rectangle 9"/>
          <p:cNvSpPr>
            <a:spLocks noChangeArrowheads="1"/>
          </p:cNvSpPr>
          <p:nvPr/>
        </p:nvSpPr>
        <p:spPr bwMode="auto">
          <a:xfrm>
            <a:off x="7385050" y="6477000"/>
            <a:ext cx="2520950" cy="214313"/>
          </a:xfrm>
          <a:prstGeom prst="rect">
            <a:avLst/>
          </a:prstGeom>
          <a:noFill/>
          <a:ln w="9525">
            <a:noFill/>
            <a:miter lim="800000"/>
            <a:headEnd/>
            <a:tailEnd/>
          </a:ln>
        </p:spPr>
        <p:txBody>
          <a:bodyPr lIns="92075" tIns="46038" rIns="92075" bIns="46038">
            <a:spAutoFit/>
          </a:bodyPr>
          <a:lstStyle/>
          <a:p>
            <a:pPr>
              <a:spcBef>
                <a:spcPct val="50000"/>
              </a:spcBef>
            </a:pPr>
            <a:r>
              <a:rPr lang="es-ES" sz="800" b="1">
                <a:solidFill>
                  <a:schemeClr val="accent2"/>
                </a:solidFill>
              </a:rPr>
              <a:t>Tfno : +34 91 360 10 80 Fax: +34 91 360 10 70 </a:t>
            </a:r>
          </a:p>
        </p:txBody>
      </p:sp>
      <p:sp>
        <p:nvSpPr>
          <p:cNvPr id="20490" name="Rectangle 10"/>
          <p:cNvSpPr>
            <a:spLocks noChangeArrowheads="1"/>
          </p:cNvSpPr>
          <p:nvPr/>
        </p:nvSpPr>
        <p:spPr bwMode="auto">
          <a:xfrm>
            <a:off x="2298700" y="6642100"/>
            <a:ext cx="2857500" cy="228600"/>
          </a:xfrm>
          <a:prstGeom prst="rect">
            <a:avLst/>
          </a:prstGeom>
          <a:noFill/>
          <a:ln w="9525">
            <a:noFill/>
            <a:miter lim="800000"/>
            <a:headEnd/>
            <a:tailEnd/>
          </a:ln>
        </p:spPr>
        <p:txBody>
          <a:bodyPr lIns="92075" tIns="46038" rIns="92075" bIns="46038">
            <a:spAutoFit/>
          </a:bodyPr>
          <a:lstStyle/>
          <a:p>
            <a:pPr>
              <a:spcBef>
                <a:spcPct val="50000"/>
              </a:spcBef>
            </a:pPr>
            <a:r>
              <a:rPr lang="es-ES" sz="900" b="1">
                <a:solidFill>
                  <a:schemeClr val="bg1"/>
                </a:solidFill>
              </a:rPr>
              <a:t>CEDACEROS 10 3ª 28014 MADRID ESPAÑA </a:t>
            </a:r>
          </a:p>
        </p:txBody>
      </p:sp>
      <p:pic>
        <p:nvPicPr>
          <p:cNvPr id="20491" name="Picture 34" descr="logo sigmados nuevo"/>
          <p:cNvPicPr>
            <a:picLocks noChangeAspect="1" noChangeArrowheads="1"/>
          </p:cNvPicPr>
          <p:nvPr/>
        </p:nvPicPr>
        <p:blipFill>
          <a:blip r:embed="rId3" cstate="print"/>
          <a:srcRect/>
          <a:stretch>
            <a:fillRect/>
          </a:stretch>
        </p:blipFill>
        <p:spPr bwMode="auto">
          <a:xfrm>
            <a:off x="2219325" y="5849938"/>
            <a:ext cx="3624263" cy="465137"/>
          </a:xfrm>
          <a:prstGeom prst="rect">
            <a:avLst/>
          </a:prstGeom>
          <a:noFill/>
          <a:ln w="9525">
            <a:noFill/>
            <a:miter lim="800000"/>
            <a:headEnd/>
            <a:tailEnd/>
          </a:ln>
        </p:spPr>
      </p:pic>
      <p:sp>
        <p:nvSpPr>
          <p:cNvPr id="12" name="11 CuadroTexto"/>
          <p:cNvSpPr txBox="1"/>
          <p:nvPr/>
        </p:nvSpPr>
        <p:spPr>
          <a:xfrm>
            <a:off x="2506663" y="6275388"/>
            <a:ext cx="3384550" cy="400050"/>
          </a:xfrm>
          <a:prstGeom prst="rect">
            <a:avLst/>
          </a:prstGeom>
          <a:noFill/>
        </p:spPr>
        <p:txBody>
          <a:bodyPr>
            <a:spAutoFit/>
          </a:bodyPr>
          <a:lstStyle/>
          <a:p>
            <a:pPr>
              <a:defRPr/>
            </a:pPr>
            <a:r>
              <a:rPr lang="es-ES" sz="2000" dirty="0">
                <a:effectLst>
                  <a:outerShdw blurRad="38100" dist="38100" dir="2700000" algn="tl">
                    <a:srgbClr val="000000">
                      <a:alpha val="43137"/>
                    </a:srgbClr>
                  </a:outerShdw>
                </a:effectLst>
                <a:latin typeface="Calibri" pitchFamily="34" charset="0"/>
                <a:cs typeface="Arial" pitchFamily="34" charset="0"/>
              </a:rPr>
              <a:t>Análisis e Investigación S.L.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¿Tienes permiso de conducir?</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5</a:t>
            </a:fld>
            <a:endParaRPr lang="es-ES" dirty="0"/>
          </a:p>
        </p:txBody>
      </p:sp>
      <p:pic>
        <p:nvPicPr>
          <p:cNvPr id="37890" name="Picture 2"/>
          <p:cNvPicPr>
            <a:picLocks noChangeAspect="1" noChangeArrowheads="1"/>
          </p:cNvPicPr>
          <p:nvPr/>
        </p:nvPicPr>
        <p:blipFill>
          <a:blip r:embed="rId2" cstate="print"/>
          <a:srcRect/>
          <a:stretch>
            <a:fillRect/>
          </a:stretch>
        </p:blipFill>
        <p:spPr bwMode="auto">
          <a:xfrm>
            <a:off x="127187" y="4770064"/>
            <a:ext cx="9544050" cy="885825"/>
          </a:xfrm>
          <a:prstGeom prst="rect">
            <a:avLst/>
          </a:prstGeom>
          <a:noFill/>
          <a:ln w="9525">
            <a:noFill/>
            <a:miter lim="800000"/>
            <a:headEnd/>
            <a:tailEnd/>
          </a:ln>
          <a:effectLst/>
        </p:spPr>
      </p:pic>
      <p:pic>
        <p:nvPicPr>
          <p:cNvPr id="37891" name="Picture 3"/>
          <p:cNvPicPr>
            <a:picLocks noChangeAspect="1" noChangeArrowheads="1"/>
          </p:cNvPicPr>
          <p:nvPr/>
        </p:nvPicPr>
        <p:blipFill>
          <a:blip r:embed="rId3" cstate="print"/>
          <a:srcRect/>
          <a:stretch>
            <a:fillRect/>
          </a:stretch>
        </p:blipFill>
        <p:spPr bwMode="auto">
          <a:xfrm>
            <a:off x="184897" y="1548373"/>
            <a:ext cx="5932519" cy="3059485"/>
          </a:xfrm>
          <a:prstGeom prst="rect">
            <a:avLst/>
          </a:prstGeom>
          <a:noFill/>
          <a:ln w="9525">
            <a:noFill/>
            <a:miter lim="800000"/>
            <a:headEnd/>
            <a:tailEnd/>
          </a:ln>
          <a:effectLst/>
        </p:spPr>
      </p:pic>
      <p:sp>
        <p:nvSpPr>
          <p:cNvPr id="7" name="7 CuadroTexto"/>
          <p:cNvSpPr txBox="1">
            <a:spLocks noChangeArrowheads="1"/>
          </p:cNvSpPr>
          <p:nvPr/>
        </p:nvSpPr>
        <p:spPr bwMode="auto">
          <a:xfrm>
            <a:off x="6273800" y="1483622"/>
            <a:ext cx="3437467" cy="304698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Uno de cada tres jóvenes entre las edades analizadas tiene permiso de conducir. Esta cifra es superior entre los varones (casi cuatro de cada diez) respecto de las mujeres, donde el porcentaje desciende hasta un 31%.</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porcentaje de jóvenes con permiso de conducir aumenta de manera lógica con la edad, y llega hasta casi el 60% entre los que tienen de 21 a 22 años.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La cifra es doce puntos más baja Madrid en comparación con Cataluña y más de catorce si se compara con el resto de España</a:t>
            </a:r>
            <a:endParaRPr lang="es-ES" sz="1200" dirty="0">
              <a:solidFill>
                <a:srgbClr val="002060"/>
              </a:solidFill>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88290075-2A15-4FF3-94D5-3BB13D5BBD9A}" type="slidenum">
              <a:rPr lang="es-ES"/>
              <a:pPr>
                <a:defRPr/>
              </a:pPr>
              <a:t>6</a:t>
            </a:fld>
            <a:endParaRPr lang="es-ES"/>
          </a:p>
        </p:txBody>
      </p:sp>
      <p:sp>
        <p:nvSpPr>
          <p:cNvPr id="4099" name="20 Rectángulo"/>
          <p:cNvSpPr>
            <a:spLocks noChangeArrowheads="1"/>
          </p:cNvSpPr>
          <p:nvPr/>
        </p:nvSpPr>
        <p:spPr bwMode="auto">
          <a:xfrm>
            <a:off x="833438" y="2717800"/>
            <a:ext cx="8085137" cy="646331"/>
          </a:xfrm>
          <a:prstGeom prst="rect">
            <a:avLst/>
          </a:prstGeom>
          <a:noFill/>
          <a:ln w="9525">
            <a:noFill/>
            <a:prstDash val="sysDash"/>
            <a:miter lim="800000"/>
            <a:headEnd/>
            <a:tailEnd/>
          </a:ln>
        </p:spPr>
        <p:txBody>
          <a:bodyPr>
            <a:spAutoFit/>
          </a:bodyPr>
          <a:lstStyle/>
          <a:p>
            <a:pPr marL="342900" indent="-342900" algn="just">
              <a:lnSpc>
                <a:spcPct val="150000"/>
              </a:lnSpc>
              <a:tabLst>
                <a:tab pos="7378700" algn="r"/>
              </a:tabLst>
            </a:pPr>
            <a:r>
              <a:rPr lang="es-ES" altLang="es-ES" sz="2400" b="1" dirty="0" smtClean="0">
                <a:solidFill>
                  <a:srgbClr val="002060"/>
                </a:solidFill>
                <a:latin typeface="Century Gothic" pitchFamily="34" charset="0"/>
              </a:rPr>
              <a:t>Hábitos de desplazamiento</a:t>
            </a:r>
            <a:endParaRPr lang="es-ES" altLang="es-ES" sz="2400" b="1" dirty="0">
              <a:solidFill>
                <a:srgbClr val="002060"/>
              </a:solidFill>
              <a:latin typeface="Century Gothic" pitchFamily="34" charset="0"/>
            </a:endParaRPr>
          </a:p>
        </p:txBody>
      </p:sp>
      <p:sp>
        <p:nvSpPr>
          <p:cNvPr id="4100" name="5 Rectángulo"/>
          <p:cNvSpPr>
            <a:spLocks noChangeArrowheads="1"/>
          </p:cNvSpPr>
          <p:nvPr/>
        </p:nvSpPr>
        <p:spPr bwMode="auto">
          <a:xfrm>
            <a:off x="935038" y="3306763"/>
            <a:ext cx="7731125" cy="36512"/>
          </a:xfrm>
          <a:prstGeom prst="rect">
            <a:avLst/>
          </a:prstGeom>
          <a:solidFill>
            <a:srgbClr val="31859C"/>
          </a:solidFill>
          <a:ln w="9525">
            <a:noFill/>
            <a:miter lim="800000"/>
            <a:headEnd/>
            <a:tailEnd/>
          </a:ln>
        </p:spPr>
        <p:txBody>
          <a:bodyPr>
            <a:spAutoFit/>
          </a:bodyPr>
          <a:lstStyle/>
          <a:p>
            <a:endParaRPr lang="es-ES_tradnl" b="1">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¿Qué medios de transporte utilizas en mayor medida para desplazarte diariamente?</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7</a:t>
            </a:fld>
            <a:endParaRPr lang="es-ES" dirty="0"/>
          </a:p>
        </p:txBody>
      </p:sp>
      <p:sp>
        <p:nvSpPr>
          <p:cNvPr id="7" name="7 CuadroTexto"/>
          <p:cNvSpPr txBox="1">
            <a:spLocks noChangeArrowheads="1"/>
          </p:cNvSpPr>
          <p:nvPr/>
        </p:nvSpPr>
        <p:spPr bwMode="auto">
          <a:xfrm>
            <a:off x="5969000" y="1314288"/>
            <a:ext cx="3598333" cy="304698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Más de dos tercios de los jóvenes españoles se desplaza a pie o/y en transporte público a lo largo de su jornada diaria. No llegan a cuatro de cada diez, empero, los que lo hacen en vehículo particular como pasajeros y otros dos lo hacen como conductor.</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Si se realiza una diferenciación por sexos, se observa que las mujeres de estas edades viajan más en transporte público  que los varones, mientras que el número de hombres jóvenes que viaja en bicicleta dobla al de mujeres. También encontramos más usuarios de turismos o furgonetas como conductor entre los hombres.</a:t>
            </a:r>
            <a:endParaRPr lang="es-ES" sz="1200" dirty="0">
              <a:solidFill>
                <a:srgbClr val="002060"/>
              </a:solidFill>
              <a:latin typeface="Century Gothic" pitchFamily="34" charset="0"/>
            </a:endParaRPr>
          </a:p>
        </p:txBody>
      </p:sp>
      <p:sp>
        <p:nvSpPr>
          <p:cNvPr id="8" name="7 CuadroTexto"/>
          <p:cNvSpPr txBox="1">
            <a:spLocks noChangeArrowheads="1"/>
          </p:cNvSpPr>
          <p:nvPr/>
        </p:nvSpPr>
        <p:spPr bwMode="auto">
          <a:xfrm>
            <a:off x="6719977" y="4413095"/>
            <a:ext cx="2993365"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de entre 16 y 17 años son los que más se desplazan a pie, en tanto que el uso de la bicicleta va disminuyendo conforme se incrementa la edad del joven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carácter de viajero como pasajero disminuye también conforme se incrementa la edad.</a:t>
            </a:r>
          </a:p>
        </p:txBody>
      </p:sp>
      <p:pic>
        <p:nvPicPr>
          <p:cNvPr id="2" name="Picture 2"/>
          <p:cNvPicPr>
            <a:picLocks noChangeAspect="1" noChangeArrowheads="1"/>
          </p:cNvPicPr>
          <p:nvPr/>
        </p:nvPicPr>
        <p:blipFill>
          <a:blip r:embed="rId2" cstate="print"/>
          <a:srcRect/>
          <a:stretch>
            <a:fillRect/>
          </a:stretch>
        </p:blipFill>
        <p:spPr bwMode="auto">
          <a:xfrm>
            <a:off x="118464" y="4511706"/>
            <a:ext cx="6629400" cy="1914525"/>
          </a:xfrm>
          <a:prstGeom prst="rect">
            <a:avLst/>
          </a:prstGeom>
          <a:noFill/>
          <a:ln w="9525">
            <a:noFill/>
            <a:miter lim="800000"/>
            <a:headEnd/>
            <a:tailEnd/>
          </a:ln>
          <a:effectLst/>
        </p:spPr>
      </p:pic>
      <p:pic>
        <p:nvPicPr>
          <p:cNvPr id="3" name="Picture 3"/>
          <p:cNvPicPr>
            <a:picLocks noChangeAspect="1" noChangeArrowheads="1"/>
          </p:cNvPicPr>
          <p:nvPr/>
        </p:nvPicPr>
        <p:blipFill>
          <a:blip r:embed="rId3" cstate="print"/>
          <a:srcRect/>
          <a:stretch>
            <a:fillRect/>
          </a:stretch>
        </p:blipFill>
        <p:spPr bwMode="auto">
          <a:xfrm>
            <a:off x="237435" y="1518249"/>
            <a:ext cx="5574837" cy="287502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¿Qué medios de transporte utilizas en mayor medida para desplazarte diariamente?</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8</a:t>
            </a:fld>
            <a:endParaRPr lang="es-ES" dirty="0"/>
          </a:p>
        </p:txBody>
      </p:sp>
      <p:sp>
        <p:nvSpPr>
          <p:cNvPr id="7" name="7 CuadroTexto"/>
          <p:cNvSpPr txBox="1">
            <a:spLocks noChangeArrowheads="1"/>
          </p:cNvSpPr>
          <p:nvPr/>
        </p:nvSpPr>
        <p:spPr bwMode="auto">
          <a:xfrm>
            <a:off x="692829" y="4206076"/>
            <a:ext cx="7984067" cy="2123658"/>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Cuando se realiza un análisis por territorios se observa que son los jóvenes catalanes los que menos se desplazan de manera habitual a pie, con quince puntos menos de media que en el conjunto de España.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En relación con el transporte público, los jóvenes residentes en Madrid son los que con más frecuencia lo utilizan, con una diferencia relevante tanto en relación a Cataluña como al resto del país. La bicicleta es un medio de transporte mucho más utilizado en el resto de España que en Cataluña y Madrid.</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Los jóvenes que tienen permiso de conducir utilizan con menor frecuencia el transporte público que aquellos que no lo tienen.</a:t>
            </a:r>
            <a:endParaRPr lang="es-ES" sz="1200" dirty="0">
              <a:solidFill>
                <a:srgbClr val="002060"/>
              </a:solidFill>
              <a:latin typeface="Century Gothic" pitchFamily="34" charset="0"/>
            </a:endParaRPr>
          </a:p>
        </p:txBody>
      </p:sp>
      <p:pic>
        <p:nvPicPr>
          <p:cNvPr id="2" name="Picture 2"/>
          <p:cNvPicPr>
            <a:picLocks noChangeAspect="1" noChangeArrowheads="1"/>
          </p:cNvPicPr>
          <p:nvPr/>
        </p:nvPicPr>
        <p:blipFill>
          <a:blip r:embed="rId2" cstate="print"/>
          <a:srcRect/>
          <a:stretch>
            <a:fillRect/>
          </a:stretch>
        </p:blipFill>
        <p:spPr bwMode="auto">
          <a:xfrm>
            <a:off x="394509" y="1889275"/>
            <a:ext cx="6629400" cy="1914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195263" y="885825"/>
            <a:ext cx="5343525" cy="525463"/>
          </a:xfrm>
          <a:prstGeom prst="wedgeRoundRectCallout">
            <a:avLst>
              <a:gd name="adj1" fmla="val -17206"/>
              <a:gd name="adj2" fmla="val 50732"/>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sz="1400" b="1" dirty="0" smtClean="0">
                <a:solidFill>
                  <a:srgbClr val="002060"/>
                </a:solidFill>
                <a:latin typeface="Century Gothic" pitchFamily="34" charset="0"/>
                <a:ea typeface="Times New Roman" pitchFamily="18" charset="0"/>
                <a:cs typeface="Arial" pitchFamily="34" charset="0"/>
              </a:rPr>
              <a:t>En caso de haber seleccionado turismo o furgoneta, indica si es: </a:t>
            </a:r>
            <a:endParaRPr lang="es-ES_tradnl" sz="1400" b="1" dirty="0">
              <a:solidFill>
                <a:srgbClr val="002060"/>
              </a:solidFill>
              <a:latin typeface="Century Gothic" pitchFamily="34" charset="0"/>
              <a:cs typeface="Arial" pitchFamily="34" charset="0"/>
            </a:endParaRPr>
          </a:p>
        </p:txBody>
      </p:sp>
      <p:sp>
        <p:nvSpPr>
          <p:cNvPr id="10" name="3 Marcador de número de diapositiva"/>
          <p:cNvSpPr>
            <a:spLocks noGrp="1"/>
          </p:cNvSpPr>
          <p:nvPr>
            <p:ph type="sldNum" sz="quarter" idx="12"/>
          </p:nvPr>
        </p:nvSpPr>
        <p:spPr/>
        <p:txBody>
          <a:bodyPr/>
          <a:lstStyle/>
          <a:p>
            <a:pPr>
              <a:defRPr/>
            </a:pPr>
            <a:fld id="{96C91D32-D2F2-49D1-AEE5-3AAD8062F770}" type="slidenum">
              <a:rPr lang="es-ES"/>
              <a:pPr>
                <a:defRPr/>
              </a:pPr>
              <a:t>9</a:t>
            </a:fld>
            <a:endParaRPr lang="es-ES" dirty="0"/>
          </a:p>
        </p:txBody>
      </p:sp>
      <p:pic>
        <p:nvPicPr>
          <p:cNvPr id="1027" name="Picture 3"/>
          <p:cNvPicPr>
            <a:picLocks noChangeAspect="1" noChangeArrowheads="1"/>
          </p:cNvPicPr>
          <p:nvPr/>
        </p:nvPicPr>
        <p:blipFill>
          <a:blip r:embed="rId2" cstate="print"/>
          <a:srcRect/>
          <a:stretch>
            <a:fillRect/>
          </a:stretch>
        </p:blipFill>
        <p:spPr bwMode="auto">
          <a:xfrm>
            <a:off x="229720" y="1658183"/>
            <a:ext cx="5525621" cy="2849642"/>
          </a:xfrm>
          <a:prstGeom prst="rect">
            <a:avLst/>
          </a:prstGeom>
          <a:noFill/>
          <a:ln w="9525">
            <a:noFill/>
            <a:miter lim="800000"/>
            <a:headEnd/>
            <a:tailEnd/>
          </a:ln>
          <a:effectLst/>
        </p:spPr>
      </p:pic>
      <p:pic>
        <p:nvPicPr>
          <p:cNvPr id="2" name="Picture 2"/>
          <p:cNvPicPr>
            <a:picLocks noChangeAspect="1" noChangeArrowheads="1"/>
          </p:cNvPicPr>
          <p:nvPr/>
        </p:nvPicPr>
        <p:blipFill>
          <a:blip r:embed="rId3" cstate="print"/>
          <a:srcRect/>
          <a:stretch>
            <a:fillRect/>
          </a:stretch>
        </p:blipFill>
        <p:spPr bwMode="auto">
          <a:xfrm>
            <a:off x="336022" y="4721754"/>
            <a:ext cx="6372225" cy="1343025"/>
          </a:xfrm>
          <a:prstGeom prst="rect">
            <a:avLst/>
          </a:prstGeom>
          <a:noFill/>
          <a:ln w="9525">
            <a:noFill/>
            <a:miter lim="800000"/>
            <a:headEnd/>
            <a:tailEnd/>
          </a:ln>
          <a:effectLst/>
        </p:spPr>
      </p:pic>
      <p:sp>
        <p:nvSpPr>
          <p:cNvPr id="8" name="7 CuadroTexto"/>
          <p:cNvSpPr txBox="1">
            <a:spLocks noChangeArrowheads="1"/>
          </p:cNvSpPr>
          <p:nvPr/>
        </p:nvSpPr>
        <p:spPr bwMode="auto">
          <a:xfrm>
            <a:off x="5969000" y="1398958"/>
            <a:ext cx="3598333" cy="2677656"/>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Los jóvenes que se desplazan en vehículo privado a motor lo hacen de manera mayoritaria en el vehículo de un familiar.  En este sentido, apenas dos de cada diez jóvenes que se desplazan de esta manera lo hacen en vehículo propio.</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Este porcentaje de los que disponen de su propio vehículo es mayor entre los varones que entre las mujeres, con casi ocho puntos de diferencia, mientras en el caso de las mujeres la gran mayoría, tres de cada cuatro, se desplaza en el vehículo de un familiar. </a:t>
            </a:r>
            <a:endParaRPr lang="es-ES" sz="1200" dirty="0">
              <a:solidFill>
                <a:srgbClr val="002060"/>
              </a:solidFill>
              <a:latin typeface="Century Gothic" pitchFamily="34" charset="0"/>
            </a:endParaRPr>
          </a:p>
        </p:txBody>
      </p:sp>
      <p:sp>
        <p:nvSpPr>
          <p:cNvPr id="9" name="8 CuadroTexto"/>
          <p:cNvSpPr txBox="1">
            <a:spLocks noChangeArrowheads="1"/>
          </p:cNvSpPr>
          <p:nvPr/>
        </p:nvSpPr>
        <p:spPr bwMode="auto">
          <a:xfrm>
            <a:off x="6764860" y="4413095"/>
            <a:ext cx="2904064" cy="1938992"/>
          </a:xfrm>
          <a:prstGeom prst="rect">
            <a:avLst/>
          </a:prstGeom>
          <a:noFill/>
          <a:ln w="9525">
            <a:noFill/>
            <a:miter lim="800000"/>
            <a:headEnd/>
            <a:tailEnd/>
          </a:ln>
        </p:spPr>
        <p:txBody>
          <a:bodyPr wrap="square">
            <a:spAutoFit/>
          </a:bodyPr>
          <a:lstStyle/>
          <a:p>
            <a:pPr marL="177800" indent="-177800" algn="just">
              <a:buFont typeface="Arial" pitchFamily="34" charset="0"/>
              <a:buChar char="•"/>
            </a:pPr>
            <a:r>
              <a:rPr lang="es-ES" sz="1200" dirty="0" smtClean="0">
                <a:solidFill>
                  <a:srgbClr val="002060"/>
                </a:solidFill>
                <a:latin typeface="Century Gothic" pitchFamily="34" charset="0"/>
              </a:rPr>
              <a:t>Más de un tercio de los jóvenes de entre 21 y 22 años que se desplaza en vehículo a motor lo hace en su propio vehículo. </a:t>
            </a:r>
          </a:p>
          <a:p>
            <a:pPr marL="177800" indent="-177800" algn="just">
              <a:buFont typeface="Arial" pitchFamily="34" charset="0"/>
              <a:buChar char="•"/>
            </a:pPr>
            <a:endParaRPr lang="es-ES" sz="1200" dirty="0" smtClean="0">
              <a:solidFill>
                <a:srgbClr val="002060"/>
              </a:solidFill>
              <a:latin typeface="Century Gothic" pitchFamily="34" charset="0"/>
            </a:endParaRPr>
          </a:p>
          <a:p>
            <a:pPr marL="177800" indent="-177800" algn="just">
              <a:buFont typeface="Arial" pitchFamily="34" charset="0"/>
              <a:buChar char="•"/>
            </a:pPr>
            <a:r>
              <a:rPr lang="es-ES" sz="1200" dirty="0" smtClean="0">
                <a:solidFill>
                  <a:srgbClr val="002060"/>
                </a:solidFill>
                <a:latin typeface="Century Gothic" pitchFamily="34" charset="0"/>
              </a:rPr>
              <a:t>El porcentaje de jóvenes que se desplaza en el vehículo de un amigo prácticamente se dobla cuando se comparan los jóvenes de 16/17 con los de 21/22 años.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56779</TotalTime>
  <Words>5291</Words>
  <Application>Microsoft Office PowerPoint</Application>
  <PresentationFormat>A4 (210 x 297 mm)</PresentationFormat>
  <Paragraphs>277</Paragraphs>
  <Slides>41</Slides>
  <Notes>2</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JR</dc:creator>
  <cp:lastModifiedBy>Francisco Ángel Altozano Lafarga</cp:lastModifiedBy>
  <cp:revision>2989</cp:revision>
  <cp:lastPrinted>2016-12-23T09:02:52Z</cp:lastPrinted>
  <dcterms:created xsi:type="dcterms:W3CDTF">2004-07-02T15:07:36Z</dcterms:created>
  <dcterms:modified xsi:type="dcterms:W3CDTF">2016-12-23T09:03:51Z</dcterms:modified>
</cp:coreProperties>
</file>